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6" r:id="rId9"/>
    <p:sldId id="267" r:id="rId10"/>
    <p:sldId id="289" r:id="rId11"/>
    <p:sldId id="268" r:id="rId12"/>
    <p:sldId id="269" r:id="rId13"/>
    <p:sldId id="270" r:id="rId14"/>
    <p:sldId id="272" r:id="rId15"/>
    <p:sldId id="273" r:id="rId16"/>
    <p:sldId id="271" r:id="rId17"/>
    <p:sldId id="275" r:id="rId18"/>
    <p:sldId id="274" r:id="rId19"/>
    <p:sldId id="276" r:id="rId20"/>
    <p:sldId id="278" r:id="rId21"/>
    <p:sldId id="280" r:id="rId22"/>
    <p:sldId id="281" r:id="rId23"/>
    <p:sldId id="291" r:id="rId24"/>
    <p:sldId id="282" r:id="rId25"/>
    <p:sldId id="283" r:id="rId26"/>
    <p:sldId id="295" r:id="rId27"/>
    <p:sldId id="294" r:id="rId28"/>
    <p:sldId id="284" r:id="rId29"/>
    <p:sldId id="29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D1B1F15-05E3-4EA7-99D1-67B1ACC7A017}" type="datetimeFigureOut">
              <a:rPr lang="en-US" smtClean="0"/>
              <a:t>1/30/2016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E249296-F14B-44AE-8A95-B81C3283B37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1B1F15-05E3-4EA7-99D1-67B1ACC7A017}" type="datetimeFigureOut">
              <a:rPr lang="en-US" smtClean="0"/>
              <a:t>1/30/2016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249296-F14B-44AE-8A95-B81C3283B3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1B1F15-05E3-4EA7-99D1-67B1ACC7A017}" type="datetimeFigureOut">
              <a:rPr lang="en-US" smtClean="0"/>
              <a:t>1/30/2016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249296-F14B-44AE-8A95-B81C3283B3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1B1F15-05E3-4EA7-99D1-67B1ACC7A017}" type="datetimeFigureOut">
              <a:rPr lang="en-US" smtClean="0"/>
              <a:t>1/30/2016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249296-F14B-44AE-8A95-B81C3283B37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D1B1F15-05E3-4EA7-99D1-67B1ACC7A017}" type="datetimeFigureOut">
              <a:rPr lang="en-US" smtClean="0"/>
              <a:t>1/30/2016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249296-F14B-44AE-8A95-B81C3283B37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1B1F15-05E3-4EA7-99D1-67B1ACC7A017}" type="datetimeFigureOut">
              <a:rPr lang="en-US" smtClean="0"/>
              <a:t>1/30/2016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E249296-F14B-44AE-8A95-B81C3283B37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D1B1F15-05E3-4EA7-99D1-67B1ACC7A017}" type="datetimeFigureOut">
              <a:rPr lang="en-US" smtClean="0"/>
              <a:t>1/30/2016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E249296-F14B-44AE-8A95-B81C3283B37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D1B1F15-05E3-4EA7-99D1-67B1ACC7A017}" type="datetimeFigureOut">
              <a:rPr lang="en-US" smtClean="0"/>
              <a:t>1/30/2016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E249296-F14B-44AE-8A95-B81C3283B37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D1B1F15-05E3-4EA7-99D1-67B1ACC7A017}" type="datetimeFigureOut">
              <a:rPr lang="en-US" smtClean="0"/>
              <a:t>1/30/2016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E249296-F14B-44AE-8A95-B81C3283B3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D1B1F15-05E3-4EA7-99D1-67B1ACC7A017}" type="datetimeFigureOut">
              <a:rPr lang="en-US" smtClean="0"/>
              <a:t>1/30/2016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E249296-F14B-44AE-8A95-B81C3283B37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D1B1F15-05E3-4EA7-99D1-67B1ACC7A017}" type="datetimeFigureOut">
              <a:rPr lang="en-US" smtClean="0"/>
              <a:t>1/30/2016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E249296-F14B-44AE-8A95-B81C3283B37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D1B1F15-05E3-4EA7-99D1-67B1ACC7A017}" type="datetimeFigureOut">
              <a:rPr lang="en-US" smtClean="0"/>
              <a:t>1/30/2016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E249296-F14B-44AE-8A95-B81C3283B3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1752601"/>
            <a:ext cx="12039600" cy="1829761"/>
          </a:xfrm>
        </p:spPr>
        <p:txBody>
          <a:bodyPr/>
          <a:lstStyle/>
          <a:p>
            <a:r>
              <a:rPr lang="en-US" dirty="0" smtClean="0"/>
              <a:t>LONG CASE PRESENTATION  </a:t>
            </a:r>
            <a:endParaRPr lang="en-US" dirty="0"/>
          </a:p>
        </p:txBody>
      </p:sp>
      <p:sp>
        <p:nvSpPr>
          <p:cNvPr id="3" name="Subtitle 2"/>
          <p:cNvSpPr>
            <a:spLocks noGrp="1"/>
          </p:cNvSpPr>
          <p:nvPr>
            <p:ph type="subTitle" idx="1"/>
          </p:nvPr>
        </p:nvSpPr>
        <p:spPr/>
        <p:txBody>
          <a:bodyPr/>
          <a:lstStyle/>
          <a:p>
            <a:r>
              <a:rPr lang="en-US" dirty="0" smtClean="0">
                <a:solidFill>
                  <a:srgbClr val="FF0000"/>
                </a:solidFill>
                <a:latin typeface="Arial" pitchFamily="34" charset="0"/>
                <a:cs typeface="Arial" pitchFamily="34" charset="0"/>
              </a:rPr>
              <a:t>DR. PRAVIN  SURVASHE</a:t>
            </a:r>
            <a:endParaRPr lang="en-US" dirty="0">
              <a:solidFill>
                <a:srgbClr val="FF0000"/>
              </a:solidFill>
              <a:latin typeface="Arial" pitchFamily="34" charset="0"/>
              <a:cs typeface="Arial" pitchFamily="34" charset="0"/>
            </a:endParaRPr>
          </a:p>
          <a:p>
            <a:r>
              <a:rPr lang="en-US" dirty="0" smtClean="0">
                <a:solidFill>
                  <a:srgbClr val="FF0000"/>
                </a:solidFill>
                <a:latin typeface="Arial" pitchFamily="34" charset="0"/>
                <a:cs typeface="Arial" pitchFamily="34" charset="0"/>
              </a:rPr>
              <a:t>ASSISTANT  PROFESSOR (NEUROSURGERY)</a:t>
            </a:r>
          </a:p>
          <a:p>
            <a:endParaRPr lang="en-US"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470202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1800" dirty="0" smtClean="0">
                <a:latin typeface="Arial" pitchFamily="34" charset="0"/>
                <a:cs typeface="Arial" pitchFamily="34" charset="0"/>
              </a:rPr>
              <a:t>		</a:t>
            </a:r>
            <a:r>
              <a:rPr lang="en-US" sz="1800" b="1" dirty="0" smtClean="0">
                <a:solidFill>
                  <a:srgbClr val="FF0000"/>
                </a:solidFill>
                <a:latin typeface="Arial" pitchFamily="34" charset="0"/>
                <a:cs typeface="Arial" pitchFamily="34" charset="0"/>
              </a:rPr>
              <a:t>Long </a:t>
            </a:r>
            <a:r>
              <a:rPr lang="en-US" sz="1800" b="1" dirty="0">
                <a:solidFill>
                  <a:srgbClr val="FF0000"/>
                </a:solidFill>
                <a:latin typeface="Arial" pitchFamily="34" charset="0"/>
                <a:cs typeface="Arial" pitchFamily="34" charset="0"/>
              </a:rPr>
              <a:t>tract signs - </a:t>
            </a:r>
          </a:p>
          <a:p>
            <a:r>
              <a:rPr lang="en-US" sz="1800" dirty="0">
                <a:latin typeface="Arial" pitchFamily="34" charset="0"/>
                <a:cs typeface="Arial" pitchFamily="34" charset="0"/>
              </a:rPr>
              <a:t>Weakness of limbs</a:t>
            </a:r>
          </a:p>
          <a:p>
            <a:r>
              <a:rPr lang="en-US" sz="1800" dirty="0">
                <a:latin typeface="Arial" pitchFamily="34" charset="0"/>
                <a:cs typeface="Arial" pitchFamily="34" charset="0"/>
              </a:rPr>
              <a:t>Sensory loss in any part of body</a:t>
            </a:r>
          </a:p>
          <a:p>
            <a:r>
              <a:rPr lang="en-US" sz="1800" dirty="0">
                <a:latin typeface="Arial" pitchFamily="34" charset="0"/>
                <a:cs typeface="Arial" pitchFamily="34" charset="0"/>
              </a:rPr>
              <a:t>Bowel</a:t>
            </a:r>
            <a:r>
              <a:rPr lang="en-US" sz="1800" dirty="0" smtClean="0">
                <a:latin typeface="Arial" pitchFamily="34" charset="0"/>
                <a:cs typeface="Arial" pitchFamily="34" charset="0"/>
              </a:rPr>
              <a:t>, bladder incontinence.</a:t>
            </a:r>
            <a:endParaRPr lang="en-US" sz="1800" dirty="0">
              <a:latin typeface="Arial" pitchFamily="34" charset="0"/>
              <a:cs typeface="Arial" pitchFamily="34" charset="0"/>
            </a:endParaRPr>
          </a:p>
          <a:p>
            <a:r>
              <a:rPr lang="en-US" sz="1800" dirty="0">
                <a:latin typeface="Arial" pitchFamily="34" charset="0"/>
                <a:cs typeface="Arial" pitchFamily="34" charset="0"/>
              </a:rPr>
              <a:t>Features of </a:t>
            </a:r>
            <a:r>
              <a:rPr lang="en-US" sz="1800" dirty="0" smtClean="0">
                <a:latin typeface="Arial" pitchFamily="34" charset="0"/>
                <a:cs typeface="Arial" pitchFamily="34" charset="0"/>
              </a:rPr>
              <a:t>Horner’s </a:t>
            </a:r>
            <a:r>
              <a:rPr lang="en-US" sz="1800" dirty="0">
                <a:latin typeface="Arial" pitchFamily="34" charset="0"/>
                <a:cs typeface="Arial" pitchFamily="34" charset="0"/>
              </a:rPr>
              <a:t>syndrome</a:t>
            </a:r>
          </a:p>
          <a:p>
            <a:pPr marL="0" indent="0">
              <a:buNone/>
            </a:pPr>
            <a:r>
              <a:rPr lang="en-US" sz="1800" dirty="0" smtClean="0">
                <a:latin typeface="Arial" pitchFamily="34" charset="0"/>
                <a:cs typeface="Arial" pitchFamily="34" charset="0"/>
              </a:rPr>
              <a:t>	</a:t>
            </a:r>
            <a:r>
              <a:rPr lang="en-US" sz="1800" b="1" dirty="0" smtClean="0">
                <a:latin typeface="Arial" pitchFamily="34" charset="0"/>
                <a:cs typeface="Arial" pitchFamily="34" charset="0"/>
              </a:rPr>
              <a:t>               </a:t>
            </a:r>
            <a:r>
              <a:rPr lang="en-US" sz="1800" b="1" dirty="0" smtClean="0">
                <a:solidFill>
                  <a:srgbClr val="FF0000"/>
                </a:solidFill>
                <a:latin typeface="Arial" pitchFamily="34" charset="0"/>
                <a:cs typeface="Arial" pitchFamily="34" charset="0"/>
              </a:rPr>
              <a:t>General - </a:t>
            </a:r>
          </a:p>
          <a:p>
            <a:r>
              <a:rPr lang="en-US" sz="1800" dirty="0" smtClean="0">
                <a:latin typeface="Arial" pitchFamily="34" charset="0"/>
                <a:cs typeface="Arial" pitchFamily="34" charset="0"/>
              </a:rPr>
              <a:t>Fever, neck </a:t>
            </a:r>
            <a:r>
              <a:rPr lang="en-US" sz="1800" dirty="0">
                <a:latin typeface="Arial" pitchFamily="34" charset="0"/>
                <a:cs typeface="Arial" pitchFamily="34" charset="0"/>
              </a:rPr>
              <a:t>stiffness .</a:t>
            </a:r>
          </a:p>
          <a:p>
            <a:r>
              <a:rPr lang="en-US" sz="1800" dirty="0">
                <a:latin typeface="Arial" pitchFamily="34" charset="0"/>
                <a:cs typeface="Arial" pitchFamily="34" charset="0"/>
              </a:rPr>
              <a:t>Waxing and waning  course of symptoms</a:t>
            </a:r>
          </a:p>
          <a:p>
            <a:r>
              <a:rPr lang="en-US" sz="1800" dirty="0">
                <a:latin typeface="Arial" pitchFamily="34" charset="0"/>
                <a:cs typeface="Arial" pitchFamily="34" charset="0"/>
              </a:rPr>
              <a:t>Weight  </a:t>
            </a:r>
            <a:r>
              <a:rPr lang="en-US" sz="1800" dirty="0" smtClean="0">
                <a:latin typeface="Arial" pitchFamily="34" charset="0"/>
                <a:cs typeface="Arial" pitchFamily="34" charset="0"/>
              </a:rPr>
              <a:t>loss</a:t>
            </a:r>
            <a:endParaRPr lang="en-US" sz="1800" dirty="0">
              <a:latin typeface="Arial" pitchFamily="34" charset="0"/>
              <a:cs typeface="Arial" pitchFamily="34"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907041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602163"/>
          </a:xfrm>
        </p:spPr>
        <p:txBody>
          <a:bodyPr>
            <a:normAutofit/>
          </a:bodyPr>
          <a:lstStyle/>
          <a:p>
            <a:r>
              <a:rPr lang="en-US" sz="1800" b="1" dirty="0" smtClean="0">
                <a:latin typeface="Arial" pitchFamily="34" charset="0"/>
                <a:cs typeface="Arial" pitchFamily="34" charset="0"/>
              </a:rPr>
              <a:t>38 year old man  with gradually progressive symptoms - </a:t>
            </a:r>
          </a:p>
          <a:p>
            <a:pPr marL="0" indent="0">
              <a:buNone/>
            </a:pPr>
            <a:r>
              <a:rPr lang="en-US" sz="1800" dirty="0" smtClean="0">
                <a:latin typeface="Arial" pitchFamily="34" charset="0"/>
                <a:cs typeface="Arial" pitchFamily="34" charset="0"/>
              </a:rPr>
              <a:t>        morning headache with blurring of vision with tinnitus and decrease hearing in left ear with facial paresis on </a:t>
            </a:r>
            <a:r>
              <a:rPr lang="en-US" sz="1800" dirty="0" err="1" smtClean="0">
                <a:latin typeface="Arial" pitchFamily="34" charset="0"/>
                <a:cs typeface="Arial" pitchFamily="34" charset="0"/>
              </a:rPr>
              <a:t>lt</a:t>
            </a:r>
            <a:r>
              <a:rPr lang="en-US" sz="1800" dirty="0" smtClean="0">
                <a:latin typeface="Arial" pitchFamily="34" charset="0"/>
                <a:cs typeface="Arial" pitchFamily="34" charset="0"/>
              </a:rPr>
              <a:t> side with imbalance while walking and tendency to fall on  left side even with eyes open</a:t>
            </a:r>
          </a:p>
          <a:p>
            <a:pPr marL="0" indent="0">
              <a:buNone/>
            </a:pPr>
            <a:r>
              <a:rPr lang="en-US" sz="1800" dirty="0">
                <a:latin typeface="Arial" pitchFamily="34" charset="0"/>
                <a:cs typeface="Arial" pitchFamily="34" charset="0"/>
              </a:rPr>
              <a:t> </a:t>
            </a:r>
            <a:r>
              <a:rPr lang="en-US" sz="1800" dirty="0" smtClean="0">
                <a:latin typeface="Arial" pitchFamily="34" charset="0"/>
                <a:cs typeface="Arial" pitchFamily="34" charset="0"/>
              </a:rPr>
              <a:t>   suggestive of Lt C.P angle cistern lesion </a:t>
            </a:r>
            <a:r>
              <a:rPr lang="en-US" sz="1800" dirty="0" smtClean="0">
                <a:latin typeface="Arial" pitchFamily="34" charset="0"/>
                <a:cs typeface="Arial" pitchFamily="34" charset="0"/>
              </a:rPr>
              <a:t>most likely </a:t>
            </a:r>
            <a:r>
              <a:rPr lang="en-US" sz="1800" dirty="0" smtClean="0">
                <a:latin typeface="Arial" pitchFamily="34" charset="0"/>
                <a:cs typeface="Arial" pitchFamily="34" charset="0"/>
              </a:rPr>
              <a:t>acoustic </a:t>
            </a:r>
            <a:r>
              <a:rPr lang="en-US" sz="1800" dirty="0" err="1" smtClean="0">
                <a:latin typeface="Arial" pitchFamily="34" charset="0"/>
                <a:cs typeface="Arial" pitchFamily="34" charset="0"/>
              </a:rPr>
              <a:t>schwannoma</a:t>
            </a:r>
            <a:r>
              <a:rPr lang="en-US" sz="1800" dirty="0" smtClean="0">
                <a:latin typeface="Arial" pitchFamily="34" charset="0"/>
                <a:cs typeface="Arial" pitchFamily="34" charset="0"/>
              </a:rPr>
              <a:t>.</a:t>
            </a:r>
          </a:p>
          <a:p>
            <a:pPr marL="0" indent="0">
              <a:buNone/>
            </a:pPr>
            <a:r>
              <a:rPr lang="en-US" sz="1800" dirty="0" smtClean="0">
                <a:latin typeface="Arial" pitchFamily="34" charset="0"/>
                <a:cs typeface="Arial" pitchFamily="34" charset="0"/>
              </a:rPr>
              <a:t>Differential diagnosis – </a:t>
            </a:r>
          </a:p>
          <a:p>
            <a:pPr marL="0" indent="0">
              <a:buNone/>
            </a:pPr>
            <a:r>
              <a:rPr lang="en-US" sz="1800" dirty="0" smtClean="0">
                <a:latin typeface="Arial" pitchFamily="34" charset="0"/>
                <a:cs typeface="Arial" pitchFamily="34" charset="0"/>
              </a:rPr>
              <a:t>C.P angle meningioma</a:t>
            </a:r>
          </a:p>
          <a:p>
            <a:pPr marL="0" indent="0">
              <a:buNone/>
            </a:pPr>
            <a:r>
              <a:rPr lang="en-US" sz="1800" dirty="0" smtClean="0">
                <a:latin typeface="Arial" pitchFamily="34" charset="0"/>
                <a:cs typeface="Arial" pitchFamily="34" charset="0"/>
              </a:rPr>
              <a:t>C.P angle </a:t>
            </a:r>
            <a:r>
              <a:rPr lang="en-US" sz="1800" dirty="0" err="1" smtClean="0">
                <a:latin typeface="Arial" pitchFamily="34" charset="0"/>
                <a:cs typeface="Arial" pitchFamily="34" charset="0"/>
              </a:rPr>
              <a:t>epidermoid</a:t>
            </a:r>
            <a:r>
              <a:rPr lang="en-US" sz="1800" dirty="0" smtClean="0">
                <a:latin typeface="Arial" pitchFamily="34" charset="0"/>
                <a:cs typeface="Arial" pitchFamily="34" charset="0"/>
              </a:rPr>
              <a:t>.</a:t>
            </a:r>
            <a:endParaRPr lang="en-US" sz="1800" dirty="0" smtClean="0">
              <a:latin typeface="Arial" pitchFamily="34" charset="0"/>
              <a:cs typeface="Arial" pitchFamily="34" charset="0"/>
            </a:endParaRPr>
          </a:p>
          <a:p>
            <a:pPr marL="0" indent="0">
              <a:buNone/>
            </a:pPr>
            <a:r>
              <a:rPr lang="en-US" sz="1800" dirty="0" smtClean="0">
                <a:latin typeface="Arial" pitchFamily="34" charset="0"/>
                <a:cs typeface="Arial" pitchFamily="34" charset="0"/>
              </a:rPr>
              <a:t> Osteosarcoma.</a:t>
            </a:r>
            <a:endParaRPr lang="en-US" sz="1800" dirty="0" smtClean="0">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t>Provisional diagnosis.</a:t>
            </a:r>
            <a:endParaRPr lang="en-US" dirty="0"/>
          </a:p>
        </p:txBody>
      </p:sp>
    </p:spTree>
    <p:extLst>
      <p:ext uri="{BB962C8B-B14F-4D97-AF65-F5344CB8AC3E}">
        <p14:creationId xmlns:p14="http://schemas.microsoft.com/office/powerpoint/2010/main" val="1585080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smtClean="0">
                <a:latin typeface="Arial" pitchFamily="34" charset="0"/>
                <a:cs typeface="Arial" pitchFamily="34" charset="0"/>
              </a:rPr>
              <a:t>Family history – </a:t>
            </a:r>
          </a:p>
          <a:p>
            <a:pPr marL="0" indent="0">
              <a:buNone/>
            </a:pPr>
            <a:r>
              <a:rPr lang="en-US" sz="1800" dirty="0" smtClean="0">
                <a:latin typeface="Arial" pitchFamily="34" charset="0"/>
                <a:cs typeface="Arial" pitchFamily="34" charset="0"/>
              </a:rPr>
              <a:t>              Not contributory</a:t>
            </a:r>
          </a:p>
          <a:p>
            <a:r>
              <a:rPr lang="en-US" sz="1800" dirty="0" smtClean="0">
                <a:latin typeface="Arial" pitchFamily="34" charset="0"/>
                <a:cs typeface="Arial" pitchFamily="34" charset="0"/>
              </a:rPr>
              <a:t>Past history – </a:t>
            </a:r>
          </a:p>
          <a:p>
            <a:pPr marL="0" indent="0">
              <a:buNone/>
            </a:pPr>
            <a:r>
              <a:rPr lang="en-US" sz="1800" dirty="0" smtClean="0">
                <a:latin typeface="Arial" pitchFamily="34" charset="0"/>
                <a:cs typeface="Arial" pitchFamily="34" charset="0"/>
              </a:rPr>
              <a:t>	No h/o Repeated respiratory tract infections, ear discharge, trauma, 	surgery, radiation exposure</a:t>
            </a:r>
          </a:p>
          <a:p>
            <a:pPr marL="0" indent="0">
              <a:buNone/>
            </a:pPr>
            <a:r>
              <a:rPr lang="en-US" sz="1800" dirty="0" smtClean="0">
                <a:latin typeface="Arial" pitchFamily="34" charset="0"/>
                <a:cs typeface="Arial" pitchFamily="34" charset="0"/>
              </a:rPr>
              <a:t>              Other major illness – like </a:t>
            </a:r>
            <a:r>
              <a:rPr lang="en-US" sz="1800" dirty="0" err="1" smtClean="0">
                <a:latin typeface="Arial" pitchFamily="34" charset="0"/>
                <a:cs typeface="Arial" pitchFamily="34" charset="0"/>
              </a:rPr>
              <a:t>koch’s</a:t>
            </a:r>
            <a:r>
              <a:rPr lang="en-US" sz="1800" dirty="0" smtClean="0">
                <a:latin typeface="Arial" pitchFamily="34" charset="0"/>
                <a:cs typeface="Arial" pitchFamily="34" charset="0"/>
              </a:rPr>
              <a:t> and other comorbid conditions.</a:t>
            </a:r>
          </a:p>
          <a:p>
            <a:r>
              <a:rPr lang="en-US" sz="1800" dirty="0" smtClean="0">
                <a:latin typeface="Arial" pitchFamily="34" charset="0"/>
                <a:cs typeface="Arial" pitchFamily="34" charset="0"/>
              </a:rPr>
              <a:t>Personal history – </a:t>
            </a:r>
          </a:p>
          <a:p>
            <a:pPr marL="0" indent="0">
              <a:buNone/>
            </a:pPr>
            <a:r>
              <a:rPr lang="en-US" sz="1800" dirty="0" smtClean="0">
                <a:latin typeface="Arial" pitchFamily="34" charset="0"/>
                <a:cs typeface="Arial" pitchFamily="34" charset="0"/>
              </a:rPr>
              <a:t>     	Bowel, bladder habits are normal</a:t>
            </a:r>
          </a:p>
          <a:p>
            <a:pPr marL="0" indent="0">
              <a:buNone/>
            </a:pPr>
            <a:r>
              <a:rPr lang="en-US" sz="1800" dirty="0">
                <a:latin typeface="Arial" pitchFamily="34" charset="0"/>
                <a:cs typeface="Arial" pitchFamily="34" charset="0"/>
              </a:rPr>
              <a:t> </a:t>
            </a:r>
            <a:r>
              <a:rPr lang="en-US" sz="1800" dirty="0" smtClean="0">
                <a:latin typeface="Arial" pitchFamily="34" charset="0"/>
                <a:cs typeface="Arial" pitchFamily="34" charset="0"/>
              </a:rPr>
              <a:t>              appetite – reduced</a:t>
            </a:r>
          </a:p>
          <a:p>
            <a:pPr marL="0" indent="0">
              <a:buNone/>
            </a:pPr>
            <a:r>
              <a:rPr lang="en-US" sz="1800" dirty="0">
                <a:latin typeface="Arial" pitchFamily="34" charset="0"/>
                <a:cs typeface="Arial" pitchFamily="34" charset="0"/>
              </a:rPr>
              <a:t> </a:t>
            </a:r>
            <a:r>
              <a:rPr lang="en-US" sz="1800" dirty="0" smtClean="0">
                <a:latin typeface="Arial" pitchFamily="34" charset="0"/>
                <a:cs typeface="Arial" pitchFamily="34" charset="0"/>
              </a:rPr>
              <a:t>              sleep – inadequate.</a:t>
            </a:r>
          </a:p>
          <a:p>
            <a:pPr marL="0" indent="0">
              <a:buNone/>
            </a:pP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910979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r>
              <a:rPr lang="en-US" sz="1900" dirty="0">
                <a:latin typeface="Arial" pitchFamily="34" charset="0"/>
                <a:cs typeface="Arial" pitchFamily="34" charset="0"/>
              </a:rPr>
              <a:t>A</a:t>
            </a:r>
            <a:r>
              <a:rPr lang="en-US" sz="1900" dirty="0" smtClean="0">
                <a:latin typeface="Arial" pitchFamily="34" charset="0"/>
                <a:cs typeface="Arial" pitchFamily="34" charset="0"/>
              </a:rPr>
              <a:t>veragely </a:t>
            </a:r>
            <a:r>
              <a:rPr lang="en-US" sz="1900" dirty="0">
                <a:latin typeface="Arial" pitchFamily="34" charset="0"/>
                <a:cs typeface="Arial" pitchFamily="34" charset="0"/>
              </a:rPr>
              <a:t>built and moderately nourished</a:t>
            </a:r>
          </a:p>
          <a:p>
            <a:r>
              <a:rPr lang="en-US" sz="1900" dirty="0">
                <a:latin typeface="Arial" pitchFamily="34" charset="0"/>
                <a:cs typeface="Arial" pitchFamily="34" charset="0"/>
              </a:rPr>
              <a:t>P – 74 </a:t>
            </a:r>
            <a:r>
              <a:rPr lang="en-US" sz="1900" dirty="0" err="1" smtClean="0">
                <a:latin typeface="Arial" pitchFamily="34" charset="0"/>
                <a:cs typeface="Arial" pitchFamily="34" charset="0"/>
              </a:rPr>
              <a:t>bpm</a:t>
            </a:r>
            <a:endParaRPr lang="en-US" sz="1900" dirty="0">
              <a:latin typeface="Arial" pitchFamily="34" charset="0"/>
              <a:cs typeface="Arial" pitchFamily="34" charset="0"/>
            </a:endParaRPr>
          </a:p>
          <a:p>
            <a:r>
              <a:rPr lang="en-US" sz="1900" dirty="0">
                <a:latin typeface="Arial" pitchFamily="34" charset="0"/>
                <a:cs typeface="Arial" pitchFamily="34" charset="0"/>
              </a:rPr>
              <a:t>BP – 130/80 mm Hg </a:t>
            </a:r>
            <a:r>
              <a:rPr lang="en-US" sz="1900" dirty="0" smtClean="0">
                <a:latin typeface="Arial" pitchFamily="34" charset="0"/>
                <a:cs typeface="Arial" pitchFamily="34" charset="0"/>
              </a:rPr>
              <a:t>supine position</a:t>
            </a:r>
            <a:endParaRPr lang="en-US" sz="1900" dirty="0">
              <a:latin typeface="Arial" pitchFamily="34" charset="0"/>
              <a:cs typeface="Arial" pitchFamily="34" charset="0"/>
            </a:endParaRPr>
          </a:p>
          <a:p>
            <a:r>
              <a:rPr lang="en-US" sz="1900" dirty="0" smtClean="0">
                <a:latin typeface="Arial" pitchFamily="34" charset="0"/>
                <a:cs typeface="Arial" pitchFamily="34" charset="0"/>
              </a:rPr>
              <a:t>No P/O/L/I/C/E</a:t>
            </a:r>
            <a:endParaRPr lang="en-US" sz="1900" dirty="0">
              <a:latin typeface="Arial" pitchFamily="34" charset="0"/>
              <a:cs typeface="Arial" pitchFamily="34" charset="0"/>
            </a:endParaRPr>
          </a:p>
          <a:p>
            <a:r>
              <a:rPr lang="en-US" sz="1900" dirty="0">
                <a:latin typeface="Arial" pitchFamily="34" charset="0"/>
                <a:cs typeface="Arial" pitchFamily="34" charset="0"/>
              </a:rPr>
              <a:t>No </a:t>
            </a:r>
            <a:r>
              <a:rPr lang="en-US" sz="1900" dirty="0" err="1">
                <a:latin typeface="Arial" pitchFamily="34" charset="0"/>
                <a:cs typeface="Arial" pitchFamily="34" charset="0"/>
              </a:rPr>
              <a:t>neurocutaneous</a:t>
            </a:r>
            <a:r>
              <a:rPr lang="en-US" sz="1900" dirty="0">
                <a:latin typeface="Arial" pitchFamily="34" charset="0"/>
                <a:cs typeface="Arial" pitchFamily="34" charset="0"/>
              </a:rPr>
              <a:t> markers like skin nodules</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hypopigmented</a:t>
            </a:r>
            <a:r>
              <a:rPr lang="en-US" sz="1900" dirty="0" smtClean="0">
                <a:latin typeface="Arial" pitchFamily="34" charset="0"/>
                <a:cs typeface="Arial" pitchFamily="34" charset="0"/>
              </a:rPr>
              <a:t> </a:t>
            </a:r>
            <a:r>
              <a:rPr lang="en-US" sz="1900" dirty="0">
                <a:latin typeface="Arial" pitchFamily="34" charset="0"/>
                <a:cs typeface="Arial" pitchFamily="34" charset="0"/>
              </a:rPr>
              <a:t>patches etc</a:t>
            </a:r>
            <a:r>
              <a:rPr lang="en-US" sz="1900" dirty="0" smtClean="0">
                <a:latin typeface="Arial" pitchFamily="34" charset="0"/>
                <a:cs typeface="Arial" pitchFamily="34" charset="0"/>
              </a:rPr>
              <a:t>.</a:t>
            </a:r>
          </a:p>
          <a:p>
            <a:r>
              <a:rPr lang="en-US" sz="1900" dirty="0" smtClean="0">
                <a:latin typeface="Arial" pitchFamily="34" charset="0"/>
                <a:cs typeface="Arial" pitchFamily="34" charset="0"/>
              </a:rPr>
              <a:t>NF2 – status.- negative</a:t>
            </a:r>
            <a:endParaRPr lang="en-US" sz="1900" dirty="0">
              <a:latin typeface="Arial" pitchFamily="34" charset="0"/>
              <a:cs typeface="Arial" pitchFamily="34" charset="0"/>
            </a:endParaRPr>
          </a:p>
          <a:p>
            <a:r>
              <a:rPr lang="en-US" sz="1900" dirty="0">
                <a:latin typeface="Arial" pitchFamily="34" charset="0"/>
                <a:cs typeface="Arial" pitchFamily="34" charset="0"/>
              </a:rPr>
              <a:t>Spinal examination – normal</a:t>
            </a:r>
            <a:r>
              <a:rPr lang="en-US" sz="1900" dirty="0" smtClean="0">
                <a:latin typeface="Arial" pitchFamily="34" charset="0"/>
                <a:cs typeface="Arial" pitchFamily="34" charset="0"/>
              </a:rPr>
              <a:t>.</a:t>
            </a:r>
          </a:p>
          <a:p>
            <a:r>
              <a:rPr lang="en-US" sz="1900" dirty="0" smtClean="0">
                <a:latin typeface="Arial" pitchFamily="34" charset="0"/>
                <a:cs typeface="Arial" pitchFamily="34" charset="0"/>
              </a:rPr>
              <a:t>Fundus – bilateral blurring of disc margin – </a:t>
            </a:r>
            <a:r>
              <a:rPr lang="en-US" sz="1900" dirty="0" err="1">
                <a:latin typeface="Arial" pitchFamily="34" charset="0"/>
                <a:cs typeface="Arial" pitchFamily="34" charset="0"/>
              </a:rPr>
              <a:t>F</a:t>
            </a:r>
            <a:r>
              <a:rPr lang="en-US" sz="1900" dirty="0" err="1" smtClean="0">
                <a:latin typeface="Arial" pitchFamily="34" charset="0"/>
                <a:cs typeface="Arial" pitchFamily="34" charset="0"/>
              </a:rPr>
              <a:t>risen’s</a:t>
            </a:r>
            <a:r>
              <a:rPr lang="en-US" sz="1900" dirty="0" smtClean="0">
                <a:latin typeface="Arial" pitchFamily="34" charset="0"/>
                <a:cs typeface="Arial" pitchFamily="34" charset="0"/>
              </a:rPr>
              <a:t> Gr 2</a:t>
            </a:r>
            <a:endParaRPr lang="en-US" sz="1900" dirty="0">
              <a:latin typeface="Arial" pitchFamily="34" charset="0"/>
              <a:cs typeface="Arial" pitchFamily="34" charset="0"/>
            </a:endParaRPr>
          </a:p>
          <a:p>
            <a:endParaRPr lang="en-US" dirty="0"/>
          </a:p>
        </p:txBody>
      </p:sp>
      <p:sp>
        <p:nvSpPr>
          <p:cNvPr id="2" name="Title 1"/>
          <p:cNvSpPr>
            <a:spLocks noGrp="1"/>
          </p:cNvSpPr>
          <p:nvPr>
            <p:ph type="title"/>
          </p:nvPr>
        </p:nvSpPr>
        <p:spPr/>
        <p:txBody>
          <a:bodyPr/>
          <a:lstStyle/>
          <a:p>
            <a:r>
              <a:rPr lang="en-US" sz="2800" dirty="0" smtClean="0">
                <a:solidFill>
                  <a:srgbClr val="FF0000"/>
                </a:solidFill>
              </a:rPr>
              <a:t>General examinations </a:t>
            </a:r>
            <a:r>
              <a:rPr lang="en-US" dirty="0" smtClean="0">
                <a:solidFill>
                  <a:srgbClr val="FF0000"/>
                </a:solidFill>
              </a:rPr>
              <a:t>-</a:t>
            </a:r>
            <a:r>
              <a:rPr lang="en-US" dirty="0" smtClean="0"/>
              <a:t> </a:t>
            </a:r>
            <a:endParaRPr lang="en-US" dirty="0"/>
          </a:p>
        </p:txBody>
      </p:sp>
    </p:spTree>
    <p:extLst>
      <p:ext uri="{BB962C8B-B14F-4D97-AF65-F5344CB8AC3E}">
        <p14:creationId xmlns:p14="http://schemas.microsoft.com/office/powerpoint/2010/main" val="809108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900" dirty="0">
                <a:latin typeface="Arial" pitchFamily="34" charset="0"/>
                <a:cs typeface="Arial" pitchFamily="34" charset="0"/>
              </a:rPr>
              <a:t>CNS – </a:t>
            </a:r>
            <a:r>
              <a:rPr lang="en-US" sz="1900" dirty="0" err="1">
                <a:latin typeface="Arial" pitchFamily="34" charset="0"/>
                <a:cs typeface="Arial" pitchFamily="34" charset="0"/>
              </a:rPr>
              <a:t>C</a:t>
            </a:r>
            <a:r>
              <a:rPr lang="en-US" sz="1900" dirty="0" err="1" smtClean="0">
                <a:latin typeface="Arial" pitchFamily="34" charset="0"/>
                <a:cs typeface="Arial" pitchFamily="34" charset="0"/>
              </a:rPr>
              <a:t>onscious,oriented</a:t>
            </a:r>
            <a:r>
              <a:rPr lang="en-US" sz="1900" dirty="0" smtClean="0">
                <a:latin typeface="Arial" pitchFamily="34" charset="0"/>
                <a:cs typeface="Arial" pitchFamily="34" charset="0"/>
              </a:rPr>
              <a:t> </a:t>
            </a:r>
            <a:r>
              <a:rPr lang="en-US" sz="1900" dirty="0">
                <a:latin typeface="Arial" pitchFamily="34" charset="0"/>
                <a:cs typeface="Arial" pitchFamily="34" charset="0"/>
              </a:rPr>
              <a:t>to </a:t>
            </a:r>
            <a:r>
              <a:rPr lang="en-US" sz="1900" dirty="0" smtClean="0">
                <a:latin typeface="Arial" pitchFamily="34" charset="0"/>
                <a:cs typeface="Arial" pitchFamily="34" charset="0"/>
              </a:rPr>
              <a:t>T/P/P</a:t>
            </a:r>
            <a:endParaRPr lang="en-US" sz="1900" dirty="0">
              <a:latin typeface="Arial" pitchFamily="34" charset="0"/>
              <a:cs typeface="Arial" pitchFamily="34" charset="0"/>
            </a:endParaRPr>
          </a:p>
          <a:p>
            <a:r>
              <a:rPr lang="en-US" sz="1900" dirty="0">
                <a:latin typeface="Arial" pitchFamily="34" charset="0"/>
                <a:cs typeface="Arial" pitchFamily="34" charset="0"/>
              </a:rPr>
              <a:t>Following commands</a:t>
            </a:r>
          </a:p>
          <a:p>
            <a:r>
              <a:rPr lang="en-US" sz="1900" dirty="0">
                <a:latin typeface="Arial" pitchFamily="34" charset="0"/>
                <a:cs typeface="Arial" pitchFamily="34" charset="0"/>
              </a:rPr>
              <a:t>GCS 15/15</a:t>
            </a:r>
          </a:p>
          <a:p>
            <a:r>
              <a:rPr lang="en-US" sz="1900" dirty="0">
                <a:latin typeface="Arial" pitchFamily="34" charset="0"/>
                <a:cs typeface="Arial" pitchFamily="34" charset="0"/>
              </a:rPr>
              <a:t>HMF – </a:t>
            </a:r>
            <a:r>
              <a:rPr lang="en-US" sz="1900" dirty="0" smtClean="0">
                <a:latin typeface="Arial" pitchFamily="34" charset="0"/>
                <a:cs typeface="Arial" pitchFamily="34" charset="0"/>
              </a:rPr>
              <a:t>Normal</a:t>
            </a:r>
            <a:endParaRPr lang="en-US" sz="1900" dirty="0">
              <a:latin typeface="Arial" pitchFamily="34" charset="0"/>
              <a:cs typeface="Arial" pitchFamily="34" charset="0"/>
            </a:endParaRPr>
          </a:p>
          <a:p>
            <a:r>
              <a:rPr lang="en-US" sz="1900" dirty="0">
                <a:latin typeface="Arial" pitchFamily="34" charset="0"/>
                <a:cs typeface="Arial" pitchFamily="34" charset="0"/>
              </a:rPr>
              <a:t>MMSE score </a:t>
            </a:r>
            <a:r>
              <a:rPr lang="en-US" sz="1900" dirty="0" smtClean="0">
                <a:latin typeface="Arial" pitchFamily="34" charset="0"/>
                <a:cs typeface="Arial" pitchFamily="34" charset="0"/>
              </a:rPr>
              <a:t>– 30/30</a:t>
            </a:r>
            <a:endParaRPr lang="en-US" sz="1900" dirty="0">
              <a:latin typeface="Arial" pitchFamily="34" charset="0"/>
              <a:cs typeface="Arial" pitchFamily="34" charset="0"/>
            </a:endParaRPr>
          </a:p>
          <a:p>
            <a:r>
              <a:rPr lang="en-US" sz="1900" dirty="0">
                <a:latin typeface="Arial" pitchFamily="34" charset="0"/>
                <a:cs typeface="Arial" pitchFamily="34" charset="0"/>
              </a:rPr>
              <a:t>Memory – </a:t>
            </a:r>
            <a:r>
              <a:rPr lang="en-US" sz="1900" dirty="0" smtClean="0">
                <a:latin typeface="Arial" pitchFamily="34" charset="0"/>
                <a:cs typeface="Arial" pitchFamily="34" charset="0"/>
              </a:rPr>
              <a:t>Recent/past </a:t>
            </a:r>
            <a:r>
              <a:rPr lang="en-US" sz="1900" dirty="0">
                <a:latin typeface="Arial" pitchFamily="34" charset="0"/>
                <a:cs typeface="Arial" pitchFamily="34" charset="0"/>
              </a:rPr>
              <a:t>– I</a:t>
            </a:r>
            <a:r>
              <a:rPr lang="en-US" sz="1900" dirty="0" smtClean="0">
                <a:latin typeface="Arial" pitchFamily="34" charset="0"/>
                <a:cs typeface="Arial" pitchFamily="34" charset="0"/>
              </a:rPr>
              <a:t>ntact</a:t>
            </a:r>
          </a:p>
          <a:p>
            <a:r>
              <a:rPr lang="en-US" sz="1900" dirty="0" smtClean="0">
                <a:latin typeface="Arial" pitchFamily="34" charset="0"/>
                <a:cs typeface="Arial" pitchFamily="34" charset="0"/>
              </a:rPr>
              <a:t>Language – Dysarthria - + </a:t>
            </a:r>
          </a:p>
          <a:p>
            <a:pPr marL="109728" indent="0">
              <a:buNone/>
            </a:pPr>
            <a:r>
              <a:rPr lang="en-US" sz="1900" dirty="0" smtClean="0">
                <a:latin typeface="Arial" pitchFamily="34" charset="0"/>
                <a:cs typeface="Arial" pitchFamily="34" charset="0"/>
              </a:rPr>
              <a:t>                        naming, writing, repetition, comprehension – Normal</a:t>
            </a:r>
          </a:p>
          <a:p>
            <a:pPr marL="0" indent="0">
              <a:buNone/>
            </a:pPr>
            <a:endParaRPr lang="en-US" dirty="0" smtClean="0"/>
          </a:p>
          <a:p>
            <a:pPr marL="0" indent="0">
              <a:buNone/>
            </a:pPr>
            <a:endParaRPr lang="en-US" dirty="0"/>
          </a:p>
          <a:p>
            <a:endParaRPr lang="en-US" dirty="0"/>
          </a:p>
        </p:txBody>
      </p:sp>
      <p:sp>
        <p:nvSpPr>
          <p:cNvPr id="2" name="Title 1"/>
          <p:cNvSpPr>
            <a:spLocks noGrp="1"/>
          </p:cNvSpPr>
          <p:nvPr>
            <p:ph type="title"/>
          </p:nvPr>
        </p:nvSpPr>
        <p:spPr/>
        <p:txBody>
          <a:bodyPr>
            <a:normAutofit/>
          </a:bodyPr>
          <a:lstStyle/>
          <a:p>
            <a:r>
              <a:rPr lang="en-US" sz="2800" dirty="0" smtClean="0">
                <a:solidFill>
                  <a:srgbClr val="FF0000"/>
                </a:solidFill>
              </a:rPr>
              <a:t>CNS  - </a:t>
            </a:r>
            <a:endParaRPr lang="en-US" sz="2800" dirty="0">
              <a:solidFill>
                <a:srgbClr val="FF0000"/>
              </a:solidFill>
            </a:endParaRPr>
          </a:p>
        </p:txBody>
      </p:sp>
    </p:spTree>
    <p:extLst>
      <p:ext uri="{BB962C8B-B14F-4D97-AF65-F5344CB8AC3E}">
        <p14:creationId xmlns:p14="http://schemas.microsoft.com/office/powerpoint/2010/main" val="1455174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		</a:t>
            </a:r>
            <a:r>
              <a:rPr lang="en-US" sz="1900" b="1" dirty="0" smtClean="0">
                <a:solidFill>
                  <a:srgbClr val="FF0000"/>
                </a:solidFill>
                <a:latin typeface="Arial" pitchFamily="34" charset="0"/>
                <a:cs typeface="Arial" pitchFamily="34" charset="0"/>
              </a:rPr>
              <a:t>1 </a:t>
            </a:r>
            <a:r>
              <a:rPr lang="en-US" sz="1900" b="1" dirty="0" err="1" smtClean="0">
                <a:solidFill>
                  <a:srgbClr val="FF0000"/>
                </a:solidFill>
                <a:latin typeface="Arial" pitchFamily="34" charset="0"/>
                <a:cs typeface="Arial" pitchFamily="34" charset="0"/>
              </a:rPr>
              <a:t>st</a:t>
            </a:r>
            <a:r>
              <a:rPr lang="en-US" sz="1900" b="1" dirty="0" smtClean="0">
                <a:solidFill>
                  <a:srgbClr val="FF0000"/>
                </a:solidFill>
                <a:latin typeface="Arial" pitchFamily="34" charset="0"/>
                <a:cs typeface="Arial" pitchFamily="34" charset="0"/>
              </a:rPr>
              <a:t> – </a:t>
            </a:r>
          </a:p>
          <a:p>
            <a:r>
              <a:rPr lang="en-US" sz="1900" dirty="0" smtClean="0">
                <a:latin typeface="Arial" pitchFamily="34" charset="0"/>
                <a:cs typeface="Arial" pitchFamily="34" charset="0"/>
              </a:rPr>
              <a:t>Olfaction – </a:t>
            </a:r>
            <a:r>
              <a:rPr lang="en-US" sz="1900" dirty="0" err="1" smtClean="0">
                <a:latin typeface="Arial" pitchFamily="34" charset="0"/>
                <a:cs typeface="Arial" pitchFamily="34" charset="0"/>
              </a:rPr>
              <a:t>b/l</a:t>
            </a:r>
            <a:r>
              <a:rPr lang="en-US" sz="1900" dirty="0" smtClean="0">
                <a:latin typeface="Arial" pitchFamily="34" charset="0"/>
                <a:cs typeface="Arial" pitchFamily="34" charset="0"/>
              </a:rPr>
              <a:t> nostrils – normal</a:t>
            </a:r>
          </a:p>
          <a:p>
            <a:pPr marL="0" indent="0">
              <a:buNone/>
            </a:pPr>
            <a:r>
              <a:rPr lang="en-US" sz="1900" dirty="0" smtClean="0">
                <a:latin typeface="Arial" pitchFamily="34" charset="0"/>
                <a:cs typeface="Arial" pitchFamily="34" charset="0"/>
              </a:rPr>
              <a:t>		</a:t>
            </a:r>
            <a:r>
              <a:rPr lang="en-US" sz="1900" b="1" dirty="0" smtClean="0">
                <a:solidFill>
                  <a:srgbClr val="FF0000"/>
                </a:solidFill>
                <a:latin typeface="Arial" pitchFamily="34" charset="0"/>
                <a:cs typeface="Arial" pitchFamily="34" charset="0"/>
              </a:rPr>
              <a:t>2 </a:t>
            </a:r>
            <a:r>
              <a:rPr lang="en-US" sz="1900" b="1" dirty="0" err="1" smtClean="0">
                <a:solidFill>
                  <a:srgbClr val="FF0000"/>
                </a:solidFill>
                <a:latin typeface="Arial" pitchFamily="34" charset="0"/>
                <a:cs typeface="Arial" pitchFamily="34" charset="0"/>
              </a:rPr>
              <a:t>nd</a:t>
            </a:r>
            <a:r>
              <a:rPr lang="en-US" sz="1900" b="1" dirty="0" smtClean="0">
                <a:solidFill>
                  <a:srgbClr val="FF0000"/>
                </a:solidFill>
                <a:latin typeface="Arial" pitchFamily="34" charset="0"/>
                <a:cs typeface="Arial" pitchFamily="34" charset="0"/>
              </a:rPr>
              <a:t> – </a:t>
            </a:r>
          </a:p>
          <a:p>
            <a:r>
              <a:rPr lang="en-US" sz="1900" dirty="0" smtClean="0">
                <a:latin typeface="Arial" pitchFamily="34" charset="0"/>
                <a:cs typeface="Arial" pitchFamily="34" charset="0"/>
              </a:rPr>
              <a:t>V/A – </a:t>
            </a:r>
            <a:r>
              <a:rPr lang="en-US" sz="1900" dirty="0" err="1" smtClean="0">
                <a:latin typeface="Arial" pitchFamily="34" charset="0"/>
                <a:cs typeface="Arial" pitchFamily="34" charset="0"/>
              </a:rPr>
              <a:t>snellen’s</a:t>
            </a:r>
            <a:r>
              <a:rPr lang="en-US" sz="1900" dirty="0" smtClean="0">
                <a:latin typeface="Arial" pitchFamily="34" charset="0"/>
                <a:cs typeface="Arial" pitchFamily="34" charset="0"/>
              </a:rPr>
              <a:t> chart without spectacles.</a:t>
            </a:r>
          </a:p>
          <a:p>
            <a:r>
              <a:rPr lang="en-US" sz="1900" dirty="0" err="1" smtClean="0">
                <a:latin typeface="Arial" pitchFamily="34" charset="0"/>
                <a:cs typeface="Arial" pitchFamily="34" charset="0"/>
              </a:rPr>
              <a:t>Rt</a:t>
            </a:r>
            <a:r>
              <a:rPr lang="en-US" sz="1900" dirty="0" smtClean="0">
                <a:latin typeface="Arial" pitchFamily="34" charset="0"/>
                <a:cs typeface="Arial" pitchFamily="34" charset="0"/>
              </a:rPr>
              <a:t> – 6/18  Lt – 6/18</a:t>
            </a:r>
          </a:p>
          <a:p>
            <a:r>
              <a:rPr lang="en-US" sz="1900" dirty="0" smtClean="0">
                <a:latin typeface="Arial" pitchFamily="34" charset="0"/>
                <a:cs typeface="Arial" pitchFamily="34" charset="0"/>
              </a:rPr>
              <a:t>Color perception – normal bilaterally</a:t>
            </a:r>
          </a:p>
          <a:p>
            <a:r>
              <a:rPr lang="en-US" sz="1900" dirty="0" smtClean="0">
                <a:latin typeface="Arial" pitchFamily="34" charset="0"/>
                <a:cs typeface="Arial" pitchFamily="34" charset="0"/>
              </a:rPr>
              <a:t>Field defects – circumferential narrowing  peripheral field noted   				bilaterally.</a:t>
            </a:r>
          </a:p>
          <a:p>
            <a:r>
              <a:rPr lang="en-US" sz="1900" dirty="0" err="1" smtClean="0">
                <a:latin typeface="Arial" pitchFamily="34" charset="0"/>
                <a:cs typeface="Arial" pitchFamily="34" charset="0"/>
              </a:rPr>
              <a:t>Fundoscopy</a:t>
            </a:r>
            <a:r>
              <a:rPr lang="en-US" sz="1900" dirty="0" smtClean="0">
                <a:latin typeface="Arial" pitchFamily="34" charset="0"/>
                <a:cs typeface="Arial" pitchFamily="34" charset="0"/>
              </a:rPr>
              <a:t> – blurred disc margins on both sides. </a:t>
            </a:r>
          </a:p>
          <a:p>
            <a:r>
              <a:rPr lang="en-US" sz="1900" dirty="0" err="1" smtClean="0">
                <a:latin typeface="Arial" pitchFamily="34" charset="0"/>
                <a:cs typeface="Arial" pitchFamily="34" charset="0"/>
              </a:rPr>
              <a:t>Frisen’s</a:t>
            </a:r>
            <a:r>
              <a:rPr lang="en-US" sz="1900" dirty="0" smtClean="0">
                <a:latin typeface="Arial" pitchFamily="34" charset="0"/>
                <a:cs typeface="Arial" pitchFamily="34" charset="0"/>
              </a:rPr>
              <a:t> gr – 2</a:t>
            </a:r>
          </a:p>
          <a:p>
            <a:r>
              <a:rPr lang="en-US" sz="1900" dirty="0" err="1" smtClean="0">
                <a:latin typeface="Arial" pitchFamily="34" charset="0"/>
                <a:cs typeface="Arial" pitchFamily="34" charset="0"/>
              </a:rPr>
              <a:t>Conjunctival</a:t>
            </a:r>
            <a:r>
              <a:rPr lang="en-US" sz="1900" dirty="0" smtClean="0">
                <a:latin typeface="Arial" pitchFamily="34" charset="0"/>
                <a:cs typeface="Arial" pitchFamily="34" charset="0"/>
              </a:rPr>
              <a:t> congestion on Lt side  +</a:t>
            </a:r>
          </a:p>
          <a:p>
            <a:endParaRPr lang="en-US" dirty="0" smtClean="0"/>
          </a:p>
          <a:p>
            <a:endParaRPr lang="en-US" dirty="0"/>
          </a:p>
        </p:txBody>
      </p:sp>
      <p:sp>
        <p:nvSpPr>
          <p:cNvPr id="2" name="Title 1"/>
          <p:cNvSpPr>
            <a:spLocks noGrp="1"/>
          </p:cNvSpPr>
          <p:nvPr>
            <p:ph type="title"/>
          </p:nvPr>
        </p:nvSpPr>
        <p:spPr/>
        <p:txBody>
          <a:bodyPr>
            <a:normAutofit/>
          </a:bodyPr>
          <a:lstStyle/>
          <a:p>
            <a:r>
              <a:rPr lang="en-US" sz="2800" dirty="0" smtClean="0">
                <a:solidFill>
                  <a:srgbClr val="FF0000"/>
                </a:solidFill>
              </a:rPr>
              <a:t>Cranial nerves - </a:t>
            </a:r>
            <a:endParaRPr lang="en-US" sz="2800" dirty="0">
              <a:solidFill>
                <a:srgbClr val="FF0000"/>
              </a:solidFill>
            </a:endParaRPr>
          </a:p>
        </p:txBody>
      </p:sp>
    </p:spTree>
    <p:extLst>
      <p:ext uri="{BB962C8B-B14F-4D97-AF65-F5344CB8AC3E}">
        <p14:creationId xmlns:p14="http://schemas.microsoft.com/office/powerpoint/2010/main" val="189237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		</a:t>
            </a:r>
            <a:r>
              <a:rPr lang="en-US" sz="1900" b="1" dirty="0" smtClean="0">
                <a:solidFill>
                  <a:srgbClr val="FF0000"/>
                </a:solidFill>
                <a:latin typeface="Arial" pitchFamily="34" charset="0"/>
                <a:cs typeface="Arial" pitchFamily="34" charset="0"/>
              </a:rPr>
              <a:t>3,4,6 –</a:t>
            </a:r>
            <a:r>
              <a:rPr lang="en-US" sz="1900" dirty="0" smtClean="0">
                <a:solidFill>
                  <a:srgbClr val="FF0000"/>
                </a:solidFill>
                <a:latin typeface="Arial" pitchFamily="34" charset="0"/>
                <a:cs typeface="Arial" pitchFamily="34" charset="0"/>
              </a:rPr>
              <a:t> </a:t>
            </a:r>
          </a:p>
          <a:p>
            <a:r>
              <a:rPr lang="en-US" sz="1900" dirty="0" smtClean="0">
                <a:latin typeface="Arial" pitchFamily="34" charset="0"/>
                <a:cs typeface="Arial" pitchFamily="34" charset="0"/>
              </a:rPr>
              <a:t>EOM </a:t>
            </a:r>
            <a:r>
              <a:rPr lang="en-US" sz="1900" dirty="0">
                <a:latin typeface="Arial" pitchFamily="34" charset="0"/>
                <a:cs typeface="Arial" pitchFamily="34" charset="0"/>
              </a:rPr>
              <a:t>– </a:t>
            </a:r>
            <a:r>
              <a:rPr lang="en-US" sz="1900" dirty="0" smtClean="0">
                <a:latin typeface="Arial" pitchFamily="34" charset="0"/>
                <a:cs typeface="Arial" pitchFamily="34" charset="0"/>
              </a:rPr>
              <a:t>Individual </a:t>
            </a:r>
            <a:r>
              <a:rPr lang="en-US" sz="1900" dirty="0">
                <a:latin typeface="Arial" pitchFamily="34" charset="0"/>
                <a:cs typeface="Arial" pitchFamily="34" charset="0"/>
              </a:rPr>
              <a:t>and conjugate – </a:t>
            </a:r>
            <a:r>
              <a:rPr lang="en-US" sz="1900" dirty="0" smtClean="0">
                <a:latin typeface="Arial" pitchFamily="34" charset="0"/>
                <a:cs typeface="Arial" pitchFamily="34" charset="0"/>
              </a:rPr>
              <a:t>All </a:t>
            </a:r>
            <a:r>
              <a:rPr lang="en-US" sz="1900" dirty="0">
                <a:latin typeface="Arial" pitchFamily="34" charset="0"/>
                <a:cs typeface="Arial" pitchFamily="34" charset="0"/>
              </a:rPr>
              <a:t>direction and full </a:t>
            </a:r>
            <a:r>
              <a:rPr lang="en-US" sz="1900" dirty="0" smtClean="0">
                <a:latin typeface="Arial" pitchFamily="34" charset="0"/>
                <a:cs typeface="Arial" pitchFamily="34" charset="0"/>
              </a:rPr>
              <a:t>range.</a:t>
            </a:r>
            <a:endParaRPr lang="en-US" sz="1900" dirty="0">
              <a:latin typeface="Arial" pitchFamily="34" charset="0"/>
              <a:cs typeface="Arial" pitchFamily="34" charset="0"/>
            </a:endParaRPr>
          </a:p>
          <a:p>
            <a:r>
              <a:rPr lang="en-US" sz="1900" dirty="0" err="1">
                <a:latin typeface="Arial" pitchFamily="34" charset="0"/>
                <a:cs typeface="Arial" pitchFamily="34" charset="0"/>
              </a:rPr>
              <a:t>Nystagmus</a:t>
            </a:r>
            <a:r>
              <a:rPr lang="en-US" sz="1900" dirty="0">
                <a:latin typeface="Arial" pitchFamily="34" charset="0"/>
                <a:cs typeface="Arial" pitchFamily="34" charset="0"/>
              </a:rPr>
              <a:t> </a:t>
            </a:r>
            <a:r>
              <a:rPr lang="en-US" sz="1900" dirty="0" smtClean="0">
                <a:latin typeface="Arial" pitchFamily="34" charset="0"/>
                <a:cs typeface="Arial" pitchFamily="34" charset="0"/>
              </a:rPr>
              <a:t>– </a:t>
            </a:r>
          </a:p>
          <a:p>
            <a:pPr marL="0" indent="0">
              <a:buNone/>
            </a:pPr>
            <a:r>
              <a:rPr lang="en-US" sz="1900" dirty="0">
                <a:latin typeface="Arial" pitchFamily="34" charset="0"/>
                <a:cs typeface="Arial" pitchFamily="34" charset="0"/>
              </a:rPr>
              <a:t>	</a:t>
            </a:r>
            <a:r>
              <a:rPr lang="en-US" sz="1900" dirty="0" smtClean="0">
                <a:latin typeface="Arial" pitchFamily="34" charset="0"/>
                <a:cs typeface="Arial" pitchFamily="34" charset="0"/>
              </a:rPr>
              <a:t>	Horizontal</a:t>
            </a:r>
            <a:endParaRPr lang="en-US" sz="1900" dirty="0">
              <a:latin typeface="Arial" pitchFamily="34" charset="0"/>
              <a:cs typeface="Arial" pitchFamily="34" charset="0"/>
            </a:endParaRPr>
          </a:p>
          <a:p>
            <a:pPr marL="0" indent="0">
              <a:buNone/>
            </a:pPr>
            <a:r>
              <a:rPr lang="en-US" sz="1900" dirty="0" smtClean="0">
                <a:latin typeface="Arial" pitchFamily="34" charset="0"/>
                <a:cs typeface="Arial" pitchFamily="34" charset="0"/>
              </a:rPr>
              <a:t>		Fine </a:t>
            </a:r>
            <a:r>
              <a:rPr lang="en-US" sz="1900" dirty="0">
                <a:latin typeface="Arial" pitchFamily="34" charset="0"/>
                <a:cs typeface="Arial" pitchFamily="34" charset="0"/>
              </a:rPr>
              <a:t>and rapid on </a:t>
            </a:r>
            <a:r>
              <a:rPr lang="en-US" sz="1900" dirty="0" err="1">
                <a:latin typeface="Arial" pitchFamily="34" charset="0"/>
                <a:cs typeface="Arial" pitchFamily="34" charset="0"/>
              </a:rPr>
              <a:t>Rt</a:t>
            </a:r>
            <a:r>
              <a:rPr lang="en-US" sz="1900" dirty="0">
                <a:latin typeface="Arial" pitchFamily="34" charset="0"/>
                <a:cs typeface="Arial" pitchFamily="34" charset="0"/>
              </a:rPr>
              <a:t> side and coarse  - L</a:t>
            </a:r>
            <a:r>
              <a:rPr lang="en-US" sz="1900" dirty="0" smtClean="0">
                <a:latin typeface="Arial" pitchFamily="34" charset="0"/>
                <a:cs typeface="Arial" pitchFamily="34" charset="0"/>
              </a:rPr>
              <a:t>t </a:t>
            </a:r>
            <a:r>
              <a:rPr lang="en-US" sz="1900" dirty="0">
                <a:latin typeface="Arial" pitchFamily="34" charset="0"/>
                <a:cs typeface="Arial" pitchFamily="34" charset="0"/>
              </a:rPr>
              <a:t>side</a:t>
            </a:r>
          </a:p>
          <a:p>
            <a:pPr marL="0" indent="0">
              <a:buNone/>
            </a:pPr>
            <a:r>
              <a:rPr lang="en-US" sz="1900" dirty="0" smtClean="0">
                <a:latin typeface="Arial" pitchFamily="34" charset="0"/>
                <a:cs typeface="Arial" pitchFamily="34" charset="0"/>
              </a:rPr>
              <a:t>		Fast </a:t>
            </a:r>
            <a:r>
              <a:rPr lang="en-US" sz="1900" dirty="0">
                <a:latin typeface="Arial" pitchFamily="34" charset="0"/>
                <a:cs typeface="Arial" pitchFamily="34" charset="0"/>
              </a:rPr>
              <a:t>component – </a:t>
            </a:r>
            <a:r>
              <a:rPr lang="en-US" sz="1900" dirty="0" err="1">
                <a:latin typeface="Arial" pitchFamily="34" charset="0"/>
                <a:cs typeface="Arial" pitchFamily="34" charset="0"/>
              </a:rPr>
              <a:t>Rt</a:t>
            </a:r>
            <a:r>
              <a:rPr lang="en-US" sz="1900" dirty="0">
                <a:latin typeface="Arial" pitchFamily="34" charset="0"/>
                <a:cs typeface="Arial" pitchFamily="34" charset="0"/>
              </a:rPr>
              <a:t> side</a:t>
            </a:r>
          </a:p>
          <a:p>
            <a:pPr marL="0" indent="0">
              <a:buNone/>
            </a:pP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Fatiguable</a:t>
            </a:r>
            <a:r>
              <a:rPr lang="en-US" sz="1900" dirty="0" smtClean="0">
                <a:latin typeface="Arial" pitchFamily="34" charset="0"/>
                <a:cs typeface="Arial" pitchFamily="34" charset="0"/>
              </a:rPr>
              <a:t>, gets suppressed on gaze fixation.</a:t>
            </a:r>
          </a:p>
          <a:p>
            <a:r>
              <a:rPr lang="en-US" sz="1900" dirty="0" smtClean="0">
                <a:latin typeface="Arial" pitchFamily="34" charset="0"/>
                <a:cs typeface="Arial" pitchFamily="34" charset="0"/>
              </a:rPr>
              <a:t>Pupil </a:t>
            </a:r>
            <a:r>
              <a:rPr lang="en-US" sz="1900" dirty="0">
                <a:latin typeface="Arial" pitchFamily="34" charset="0"/>
                <a:cs typeface="Arial" pitchFamily="34" charset="0"/>
              </a:rPr>
              <a:t>– </a:t>
            </a:r>
            <a:r>
              <a:rPr lang="en-US" sz="1900" dirty="0" smtClean="0">
                <a:latin typeface="Arial" pitchFamily="34" charset="0"/>
                <a:cs typeface="Arial" pitchFamily="34" charset="0"/>
              </a:rPr>
              <a:t> 	3mm </a:t>
            </a:r>
            <a:r>
              <a:rPr lang="en-US" sz="1900" dirty="0">
                <a:latin typeface="Arial" pitchFamily="34" charset="0"/>
                <a:cs typeface="Arial" pitchFamily="34" charset="0"/>
              </a:rPr>
              <a:t>RTL equally</a:t>
            </a:r>
            <a:r>
              <a:rPr lang="en-US" sz="1900" dirty="0" smtClean="0">
                <a:latin typeface="Arial" pitchFamily="34" charset="0"/>
                <a:cs typeface="Arial" pitchFamily="34" charset="0"/>
              </a:rPr>
              <a:t>.</a:t>
            </a:r>
          </a:p>
          <a:p>
            <a:pPr marL="0" indent="0">
              <a:buNone/>
            </a:pPr>
            <a:r>
              <a:rPr lang="en-US" sz="1900" dirty="0" smtClean="0">
                <a:latin typeface="Arial" pitchFamily="34" charset="0"/>
                <a:cs typeface="Arial" pitchFamily="34" charset="0"/>
              </a:rPr>
              <a:t>		 </a:t>
            </a:r>
            <a:r>
              <a:rPr lang="en-US" sz="1900" dirty="0">
                <a:latin typeface="Arial" pitchFamily="34" charset="0"/>
                <a:cs typeface="Arial" pitchFamily="34" charset="0"/>
              </a:rPr>
              <a:t>Light -  direct/consensual light reflex – Normal</a:t>
            </a:r>
          </a:p>
          <a:p>
            <a:pPr marL="0" indent="0">
              <a:buNone/>
            </a:pPr>
            <a:r>
              <a:rPr lang="en-US" sz="1900" dirty="0" smtClean="0">
                <a:latin typeface="Arial" pitchFamily="34" charset="0"/>
                <a:cs typeface="Arial" pitchFamily="34" charset="0"/>
              </a:rPr>
              <a:t>		Accommodation reflex – </a:t>
            </a:r>
            <a:r>
              <a:rPr lang="en-US" sz="1900" dirty="0">
                <a:latin typeface="Arial" pitchFamily="34" charset="0"/>
                <a:cs typeface="Arial" pitchFamily="34" charset="0"/>
              </a:rPr>
              <a:t>N</a:t>
            </a:r>
          </a:p>
          <a:p>
            <a:r>
              <a:rPr lang="en-US" sz="1900" dirty="0" smtClean="0">
                <a:latin typeface="Arial" pitchFamily="34" charset="0"/>
                <a:cs typeface="Arial" pitchFamily="34" charset="0"/>
              </a:rPr>
              <a:t>No ptosis</a:t>
            </a:r>
            <a:endParaRPr lang="en-US" sz="1900" dirty="0">
              <a:latin typeface="Arial" pitchFamily="34" charset="0"/>
              <a:cs typeface="Arial" pitchFamily="34" charset="0"/>
            </a:endParaRPr>
          </a:p>
          <a:p>
            <a:pPr marL="0" indent="0">
              <a:buNone/>
            </a:pPr>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406171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anim calcmode="lin" valueType="num">
                                      <p:cBhvr>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000"/>
                                        <p:tgtEl>
                                          <p:spTgt spid="3">
                                            <p:txEl>
                                              <p:pRg st="9" end="9"/>
                                            </p:txEl>
                                          </p:spTgt>
                                        </p:tgtEl>
                                      </p:cBhvr>
                                    </p:animEffect>
                                    <p:anim calcmode="lin" valueType="num">
                                      <p:cBhvr>
                                        <p:cTn id="5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fade">
                                      <p:cBhvr>
                                        <p:cTn id="58" dur="1000"/>
                                        <p:tgtEl>
                                          <p:spTgt spid="3">
                                            <p:txEl>
                                              <p:pRg st="10" end="10"/>
                                            </p:txEl>
                                          </p:spTgt>
                                        </p:tgtEl>
                                      </p:cBhvr>
                                    </p:animEffect>
                                    <p:anim calcmode="lin" valueType="num">
                                      <p:cBhvr>
                                        <p:cTn id="5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smtClean="0">
                <a:latin typeface="Arial" pitchFamily="34" charset="0"/>
                <a:cs typeface="Arial" pitchFamily="34" charset="0"/>
              </a:rPr>
              <a:t>Inspection </a:t>
            </a:r>
            <a:r>
              <a:rPr lang="en-US" sz="1800" dirty="0">
                <a:latin typeface="Arial" pitchFamily="34" charset="0"/>
                <a:cs typeface="Arial" pitchFamily="34" charset="0"/>
              </a:rPr>
              <a:t>-  </a:t>
            </a:r>
          </a:p>
          <a:p>
            <a:pPr marL="0" indent="0">
              <a:buNone/>
            </a:pPr>
            <a:r>
              <a:rPr lang="en-US" sz="1800" dirty="0" smtClean="0">
                <a:latin typeface="Arial" pitchFamily="34" charset="0"/>
                <a:cs typeface="Arial" pitchFamily="34" charset="0"/>
              </a:rPr>
              <a:t>	No deviation </a:t>
            </a:r>
            <a:r>
              <a:rPr lang="en-US" sz="1800" dirty="0">
                <a:latin typeface="Arial" pitchFamily="34" charset="0"/>
                <a:cs typeface="Arial" pitchFamily="34" charset="0"/>
              </a:rPr>
              <a:t>of mandible on opening the mouth.</a:t>
            </a:r>
          </a:p>
          <a:p>
            <a:pPr marL="0" indent="0">
              <a:buNone/>
            </a:pPr>
            <a:r>
              <a:rPr lang="en-US" sz="1800" dirty="0" smtClean="0">
                <a:latin typeface="Arial" pitchFamily="34" charset="0"/>
                <a:cs typeface="Arial" pitchFamily="34" charset="0"/>
              </a:rPr>
              <a:t>	No </a:t>
            </a:r>
            <a:r>
              <a:rPr lang="en-US" sz="1800" dirty="0">
                <a:latin typeface="Arial" pitchFamily="34" charset="0"/>
                <a:cs typeface="Arial" pitchFamily="34" charset="0"/>
              </a:rPr>
              <a:t>temporal hallowing or flattening of cheek.</a:t>
            </a:r>
          </a:p>
          <a:p>
            <a:r>
              <a:rPr lang="en-US" sz="1800" dirty="0" smtClean="0">
                <a:latin typeface="Arial" pitchFamily="34" charset="0"/>
                <a:cs typeface="Arial" pitchFamily="34" charset="0"/>
              </a:rPr>
              <a:t>Sensory – </a:t>
            </a:r>
          </a:p>
          <a:p>
            <a:pPr marL="0" indent="0">
              <a:buNone/>
            </a:pPr>
            <a:r>
              <a:rPr lang="en-US" sz="1800" dirty="0">
                <a:latin typeface="Arial" pitchFamily="34" charset="0"/>
                <a:cs typeface="Arial" pitchFamily="34" charset="0"/>
              </a:rPr>
              <a:t>	P</a:t>
            </a:r>
            <a:r>
              <a:rPr lang="en-US" sz="1800" dirty="0" smtClean="0">
                <a:latin typeface="Arial" pitchFamily="34" charset="0"/>
                <a:cs typeface="Arial" pitchFamily="34" charset="0"/>
              </a:rPr>
              <a:t>ain, touch, temperature  </a:t>
            </a:r>
            <a:r>
              <a:rPr lang="en-US" sz="1800" dirty="0">
                <a:latin typeface="Arial" pitchFamily="34" charset="0"/>
                <a:cs typeface="Arial" pitchFamily="34" charset="0"/>
              </a:rPr>
              <a:t>over face – Normal </a:t>
            </a:r>
            <a:r>
              <a:rPr lang="en-US" sz="1800" dirty="0" smtClean="0">
                <a:latin typeface="Arial" pitchFamily="34" charset="0"/>
                <a:cs typeface="Arial" pitchFamily="34" charset="0"/>
              </a:rPr>
              <a:t>bilaterally.</a:t>
            </a:r>
            <a:endParaRPr lang="en-US" sz="1800" dirty="0">
              <a:latin typeface="Arial" pitchFamily="34" charset="0"/>
              <a:cs typeface="Arial" pitchFamily="34" charset="0"/>
            </a:endParaRPr>
          </a:p>
          <a:p>
            <a:r>
              <a:rPr lang="en-US" sz="1800" dirty="0">
                <a:latin typeface="Arial" pitchFamily="34" charset="0"/>
                <a:cs typeface="Arial" pitchFamily="34" charset="0"/>
              </a:rPr>
              <a:t>Motor – </a:t>
            </a:r>
            <a:endParaRPr lang="en-US" sz="1800" dirty="0" smtClean="0">
              <a:latin typeface="Arial" pitchFamily="34" charset="0"/>
              <a:cs typeface="Arial" pitchFamily="34" charset="0"/>
            </a:endParaRPr>
          </a:p>
          <a:p>
            <a:pPr marL="0" indent="0">
              <a:buNone/>
            </a:pPr>
            <a:r>
              <a:rPr lang="en-US" sz="1800" dirty="0">
                <a:latin typeface="Arial" pitchFamily="34" charset="0"/>
                <a:cs typeface="Arial" pitchFamily="34" charset="0"/>
              </a:rPr>
              <a:t>	M</a:t>
            </a:r>
            <a:r>
              <a:rPr lang="en-US" sz="1800" dirty="0" smtClean="0">
                <a:latin typeface="Arial" pitchFamily="34" charset="0"/>
                <a:cs typeface="Arial" pitchFamily="34" charset="0"/>
              </a:rPr>
              <a:t>uscles </a:t>
            </a:r>
            <a:r>
              <a:rPr lang="en-US" sz="1800" dirty="0">
                <a:latin typeface="Arial" pitchFamily="34" charset="0"/>
                <a:cs typeface="Arial" pitchFamily="34" charset="0"/>
              </a:rPr>
              <a:t>of </a:t>
            </a:r>
            <a:r>
              <a:rPr lang="en-US" sz="1800" dirty="0" smtClean="0">
                <a:latin typeface="Arial" pitchFamily="34" charset="0"/>
                <a:cs typeface="Arial" pitchFamily="34" charset="0"/>
              </a:rPr>
              <a:t>mastication(Temporalis/Masseter) –Tone – Normal</a:t>
            </a:r>
          </a:p>
          <a:p>
            <a:pPr marL="0" indent="0">
              <a:buNone/>
            </a:pPr>
            <a:r>
              <a:rPr lang="en-US" sz="1800" dirty="0">
                <a:latin typeface="Arial" pitchFamily="34" charset="0"/>
                <a:cs typeface="Arial" pitchFamily="34" charset="0"/>
              </a:rPr>
              <a:t> </a:t>
            </a:r>
            <a:r>
              <a:rPr lang="en-US" sz="1800" dirty="0" smtClean="0">
                <a:latin typeface="Arial" pitchFamily="34" charset="0"/>
                <a:cs typeface="Arial" pitchFamily="34" charset="0"/>
              </a:rPr>
              <a:t>   	Mouth opening and  jaw movements – normal.</a:t>
            </a:r>
            <a:endParaRPr lang="en-US" sz="1800" dirty="0">
              <a:latin typeface="Arial" pitchFamily="34" charset="0"/>
              <a:cs typeface="Arial" pitchFamily="34" charset="0"/>
            </a:endParaRPr>
          </a:p>
          <a:p>
            <a:r>
              <a:rPr lang="en-US" sz="1800" dirty="0">
                <a:latin typeface="Arial" pitchFamily="34" charset="0"/>
                <a:cs typeface="Arial" pitchFamily="34" charset="0"/>
              </a:rPr>
              <a:t>C</a:t>
            </a:r>
            <a:r>
              <a:rPr lang="en-US" sz="1800" dirty="0" smtClean="0">
                <a:latin typeface="Arial" pitchFamily="34" charset="0"/>
                <a:cs typeface="Arial" pitchFamily="34" charset="0"/>
              </a:rPr>
              <a:t>orneal, </a:t>
            </a:r>
            <a:r>
              <a:rPr lang="en-US" sz="1800" dirty="0" err="1" smtClean="0">
                <a:latin typeface="Arial" pitchFamily="34" charset="0"/>
                <a:cs typeface="Arial" pitchFamily="34" charset="0"/>
              </a:rPr>
              <a:t>conjunctival</a:t>
            </a:r>
            <a:r>
              <a:rPr lang="en-US" sz="1800" dirty="0" smtClean="0">
                <a:latin typeface="Arial" pitchFamily="34" charset="0"/>
                <a:cs typeface="Arial" pitchFamily="34" charset="0"/>
              </a:rPr>
              <a:t> reflex – </a:t>
            </a:r>
            <a:r>
              <a:rPr lang="en-US" sz="1800" dirty="0">
                <a:latin typeface="Arial" pitchFamily="34" charset="0"/>
                <a:cs typeface="Arial" pitchFamily="34" charset="0"/>
              </a:rPr>
              <a:t>N</a:t>
            </a:r>
          </a:p>
          <a:p>
            <a:r>
              <a:rPr lang="en-US" sz="1800" dirty="0">
                <a:latin typeface="Arial" pitchFamily="34" charset="0"/>
                <a:cs typeface="Arial" pitchFamily="34" charset="0"/>
              </a:rPr>
              <a:t>Jaw jerk - </a:t>
            </a:r>
            <a:r>
              <a:rPr lang="en-US" sz="1800" dirty="0" smtClean="0">
                <a:latin typeface="Arial" pitchFamily="34" charset="0"/>
                <a:cs typeface="Arial" pitchFamily="34" charset="0"/>
              </a:rPr>
              <a:t>N</a:t>
            </a:r>
            <a:endParaRPr lang="en-US" sz="1800" dirty="0">
              <a:latin typeface="Arial" pitchFamily="34" charset="0"/>
              <a:cs typeface="Arial" pitchFamily="34" charset="0"/>
            </a:endParaRPr>
          </a:p>
          <a:p>
            <a:endParaRPr lang="en-US" dirty="0"/>
          </a:p>
        </p:txBody>
      </p:sp>
      <p:sp>
        <p:nvSpPr>
          <p:cNvPr id="2" name="Title 1"/>
          <p:cNvSpPr>
            <a:spLocks noGrp="1"/>
          </p:cNvSpPr>
          <p:nvPr>
            <p:ph type="title"/>
          </p:nvPr>
        </p:nvSpPr>
        <p:spPr/>
        <p:txBody>
          <a:bodyPr>
            <a:normAutofit/>
          </a:bodyPr>
          <a:lstStyle/>
          <a:p>
            <a:r>
              <a:rPr lang="en-US" sz="2800" b="1" dirty="0" smtClean="0">
                <a:solidFill>
                  <a:srgbClr val="FF0000"/>
                </a:solidFill>
              </a:rPr>
              <a:t>5 </a:t>
            </a:r>
            <a:r>
              <a:rPr lang="en-US" sz="2800" b="1" dirty="0" err="1" smtClean="0">
                <a:solidFill>
                  <a:srgbClr val="FF0000"/>
                </a:solidFill>
              </a:rPr>
              <a:t>th</a:t>
            </a:r>
            <a:r>
              <a:rPr lang="en-US" sz="2800" b="1" dirty="0" smtClean="0">
                <a:solidFill>
                  <a:srgbClr val="FF0000"/>
                </a:solidFill>
              </a:rPr>
              <a:t> nerve</a:t>
            </a:r>
            <a:endParaRPr lang="en-US" sz="2800" b="1" dirty="0">
              <a:solidFill>
                <a:srgbClr val="FF0000"/>
              </a:solidFill>
            </a:endParaRPr>
          </a:p>
        </p:txBody>
      </p:sp>
    </p:spTree>
    <p:extLst>
      <p:ext uri="{BB962C8B-B14F-4D97-AF65-F5344CB8AC3E}">
        <p14:creationId xmlns:p14="http://schemas.microsoft.com/office/powerpoint/2010/main" val="343696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smtClean="0">
                <a:latin typeface="Arial" pitchFamily="34" charset="0"/>
                <a:cs typeface="Arial" pitchFamily="34" charset="0"/>
              </a:rPr>
              <a:t>Inspection – </a:t>
            </a:r>
          </a:p>
          <a:p>
            <a:pPr marL="0" indent="0">
              <a:buNone/>
            </a:pPr>
            <a:r>
              <a:rPr lang="en-US" sz="1800" dirty="0" smtClean="0">
                <a:latin typeface="Arial" pitchFamily="34" charset="0"/>
                <a:cs typeface="Arial" pitchFamily="34" charset="0"/>
              </a:rPr>
              <a:t>     Lt. Eye closure – Partial</a:t>
            </a:r>
          </a:p>
          <a:p>
            <a:pPr marL="0" indent="0">
              <a:buNone/>
            </a:pPr>
            <a:r>
              <a:rPr lang="en-US" sz="1800" dirty="0" smtClean="0">
                <a:latin typeface="Arial" pitchFamily="34" charset="0"/>
                <a:cs typeface="Arial" pitchFamily="34" charset="0"/>
              </a:rPr>
              <a:t>     Bell’s phenomenon – Present </a:t>
            </a:r>
          </a:p>
          <a:p>
            <a:pPr marL="0" indent="0">
              <a:buNone/>
            </a:pPr>
            <a:r>
              <a:rPr lang="en-US" sz="1800" dirty="0" smtClean="0">
                <a:latin typeface="Arial" pitchFamily="34" charset="0"/>
                <a:cs typeface="Arial" pitchFamily="34" charset="0"/>
              </a:rPr>
              <a:t>     </a:t>
            </a:r>
            <a:r>
              <a:rPr lang="en-US" sz="1800" dirty="0" err="1">
                <a:latin typeface="Arial" pitchFamily="34" charset="0"/>
                <a:cs typeface="Arial" pitchFamily="34" charset="0"/>
              </a:rPr>
              <a:t>N</a:t>
            </a:r>
            <a:r>
              <a:rPr lang="en-US" sz="1800" dirty="0" err="1" smtClean="0">
                <a:latin typeface="Arial" pitchFamily="34" charset="0"/>
                <a:cs typeface="Arial" pitchFamily="34" charset="0"/>
              </a:rPr>
              <a:t>asolabial</a:t>
            </a:r>
            <a:r>
              <a:rPr lang="en-US" sz="1800" dirty="0" smtClean="0">
                <a:latin typeface="Arial" pitchFamily="34" charset="0"/>
                <a:cs typeface="Arial" pitchFamily="34" charset="0"/>
              </a:rPr>
              <a:t> fold obliterated on </a:t>
            </a:r>
            <a:r>
              <a:rPr lang="en-US" sz="1800" dirty="0">
                <a:latin typeface="Arial" pitchFamily="34" charset="0"/>
                <a:cs typeface="Arial" pitchFamily="34" charset="0"/>
              </a:rPr>
              <a:t>L</a:t>
            </a:r>
            <a:r>
              <a:rPr lang="en-US" sz="1800" dirty="0" smtClean="0">
                <a:latin typeface="Arial" pitchFamily="34" charset="0"/>
                <a:cs typeface="Arial" pitchFamily="34" charset="0"/>
              </a:rPr>
              <a:t>t side.</a:t>
            </a:r>
          </a:p>
          <a:p>
            <a:pPr marL="0" indent="0">
              <a:buNone/>
            </a:pPr>
            <a:r>
              <a:rPr lang="en-US" sz="1800" dirty="0" smtClean="0">
                <a:latin typeface="Arial" pitchFamily="34" charset="0"/>
                <a:cs typeface="Arial" pitchFamily="34" charset="0"/>
              </a:rPr>
              <a:t>     Fore head wrinkling – </a:t>
            </a:r>
            <a:r>
              <a:rPr lang="en-US" sz="1800" dirty="0">
                <a:latin typeface="Arial" pitchFamily="34" charset="0"/>
                <a:cs typeface="Arial" pitchFamily="34" charset="0"/>
              </a:rPr>
              <a:t>A</a:t>
            </a:r>
            <a:r>
              <a:rPr lang="en-US" sz="1800" dirty="0" smtClean="0">
                <a:latin typeface="Arial" pitchFamily="34" charset="0"/>
                <a:cs typeface="Arial" pitchFamily="34" charset="0"/>
              </a:rPr>
              <a:t>bsent on </a:t>
            </a:r>
            <a:r>
              <a:rPr lang="en-US" sz="1800" dirty="0" err="1" smtClean="0">
                <a:latin typeface="Arial" pitchFamily="34" charset="0"/>
                <a:cs typeface="Arial" pitchFamily="34" charset="0"/>
              </a:rPr>
              <a:t>lt</a:t>
            </a:r>
            <a:r>
              <a:rPr lang="en-US" sz="1800" dirty="0" smtClean="0">
                <a:latin typeface="Arial" pitchFamily="34" charset="0"/>
                <a:cs typeface="Arial" pitchFamily="34" charset="0"/>
              </a:rPr>
              <a:t> side.</a:t>
            </a:r>
          </a:p>
          <a:p>
            <a:pPr marL="0" indent="0">
              <a:buNone/>
            </a:pPr>
            <a:r>
              <a:rPr lang="en-US" sz="1800" dirty="0" smtClean="0">
                <a:latin typeface="Arial" pitchFamily="34" charset="0"/>
                <a:cs typeface="Arial" pitchFamily="34" charset="0"/>
              </a:rPr>
              <a:t>     Angle of mouth deviated to </a:t>
            </a:r>
            <a:r>
              <a:rPr lang="en-US" sz="1800" dirty="0" err="1">
                <a:latin typeface="Arial" pitchFamily="34" charset="0"/>
                <a:cs typeface="Arial" pitchFamily="34" charset="0"/>
              </a:rPr>
              <a:t>R</a:t>
            </a:r>
            <a:r>
              <a:rPr lang="en-US" sz="1800" dirty="0" err="1" smtClean="0">
                <a:latin typeface="Arial" pitchFamily="34" charset="0"/>
                <a:cs typeface="Arial" pitchFamily="34" charset="0"/>
              </a:rPr>
              <a:t>t</a:t>
            </a:r>
            <a:r>
              <a:rPr lang="en-US" sz="1800" dirty="0" smtClean="0">
                <a:latin typeface="Arial" pitchFamily="34" charset="0"/>
                <a:cs typeface="Arial" pitchFamily="34" charset="0"/>
              </a:rPr>
              <a:t> side while talking and smiling</a:t>
            </a:r>
          </a:p>
          <a:p>
            <a:pPr marL="0" indent="0">
              <a:buNone/>
            </a:pPr>
            <a:r>
              <a:rPr lang="en-US" sz="1800" dirty="0" smtClean="0">
                <a:latin typeface="Arial" pitchFamily="34" charset="0"/>
                <a:cs typeface="Arial" pitchFamily="34" charset="0"/>
              </a:rPr>
              <a:t>     Drooling of saliva from </a:t>
            </a:r>
            <a:r>
              <a:rPr lang="en-US" sz="1800" dirty="0">
                <a:latin typeface="Arial" pitchFamily="34" charset="0"/>
                <a:cs typeface="Arial" pitchFamily="34" charset="0"/>
              </a:rPr>
              <a:t>L</a:t>
            </a:r>
            <a:r>
              <a:rPr lang="en-US" sz="1800" dirty="0" smtClean="0">
                <a:latin typeface="Arial" pitchFamily="34" charset="0"/>
                <a:cs typeface="Arial" pitchFamily="34" charset="0"/>
              </a:rPr>
              <a:t>t side.</a:t>
            </a:r>
          </a:p>
          <a:p>
            <a:pPr marL="0" indent="0">
              <a:buNone/>
            </a:pPr>
            <a:r>
              <a:rPr lang="en-US" sz="1800" dirty="0" smtClean="0">
                <a:latin typeface="Arial" pitchFamily="34" charset="0"/>
                <a:cs typeface="Arial" pitchFamily="34" charset="0"/>
              </a:rPr>
              <a:t>     </a:t>
            </a:r>
            <a:r>
              <a:rPr lang="en-US" sz="1800" dirty="0">
                <a:latin typeface="Arial" pitchFamily="34" charset="0"/>
                <a:cs typeface="Arial" pitchFamily="34" charset="0"/>
              </a:rPr>
              <a:t>Puffing and pouting – air leaks from </a:t>
            </a:r>
            <a:r>
              <a:rPr lang="en-US" sz="1800" dirty="0" err="1">
                <a:latin typeface="Arial" pitchFamily="34" charset="0"/>
                <a:cs typeface="Arial" pitchFamily="34" charset="0"/>
              </a:rPr>
              <a:t>lt</a:t>
            </a:r>
            <a:r>
              <a:rPr lang="en-US" sz="1800" dirty="0">
                <a:latin typeface="Arial" pitchFamily="34" charset="0"/>
                <a:cs typeface="Arial" pitchFamily="34" charset="0"/>
              </a:rPr>
              <a:t> side of mouth.</a:t>
            </a:r>
            <a:endParaRPr lang="en-US" sz="1800" dirty="0" smtClean="0">
              <a:latin typeface="Arial" pitchFamily="34" charset="0"/>
              <a:cs typeface="Arial" pitchFamily="34" charset="0"/>
            </a:endParaRPr>
          </a:p>
          <a:p>
            <a:pPr marL="0" indent="0">
              <a:buNone/>
            </a:pPr>
            <a:r>
              <a:rPr lang="en-US" sz="1800" dirty="0" smtClean="0">
                <a:latin typeface="Arial" pitchFamily="34" charset="0"/>
                <a:cs typeface="Arial" pitchFamily="34" charset="0"/>
              </a:rPr>
              <a:t>     No obvious facial muscle wasting, </a:t>
            </a:r>
            <a:r>
              <a:rPr lang="en-US" sz="1800" dirty="0" err="1" smtClean="0">
                <a:latin typeface="Arial" pitchFamily="34" charset="0"/>
                <a:cs typeface="Arial" pitchFamily="34" charset="0"/>
              </a:rPr>
              <a:t>fasciculations</a:t>
            </a:r>
            <a:r>
              <a:rPr lang="en-US" sz="1800" dirty="0" smtClean="0">
                <a:latin typeface="Arial" pitchFamily="34" charset="0"/>
                <a:cs typeface="Arial" pitchFamily="34" charset="0"/>
              </a:rPr>
              <a:t>.</a:t>
            </a:r>
          </a:p>
          <a:p>
            <a:pPr marL="0" indent="0">
              <a:buNone/>
            </a:pP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Sensory – no e/o hypoesthesia at posterior wall of EAC.</a:t>
            </a:r>
          </a:p>
          <a:p>
            <a:r>
              <a:rPr lang="en-US" sz="1800" dirty="0" smtClean="0">
                <a:latin typeface="Arial" pitchFamily="34" charset="0"/>
                <a:cs typeface="Arial" pitchFamily="34" charset="0"/>
              </a:rPr>
              <a:t>Taste sensation – Absent on Lt side of anterior 2/3</a:t>
            </a:r>
            <a:r>
              <a:rPr lang="en-US" sz="1800" baseline="30000" dirty="0" smtClean="0">
                <a:latin typeface="Arial" pitchFamily="34" charset="0"/>
                <a:cs typeface="Arial" pitchFamily="34" charset="0"/>
              </a:rPr>
              <a:t>rd</a:t>
            </a:r>
            <a:r>
              <a:rPr lang="en-US" sz="1800" dirty="0" smtClean="0">
                <a:latin typeface="Arial" pitchFamily="34" charset="0"/>
                <a:cs typeface="Arial" pitchFamily="34" charset="0"/>
              </a:rPr>
              <a:t> of tongue.</a:t>
            </a:r>
          </a:p>
          <a:p>
            <a:r>
              <a:rPr lang="en-US" sz="1800" dirty="0" err="1" smtClean="0">
                <a:latin typeface="Arial" pitchFamily="34" charset="0"/>
                <a:cs typeface="Arial" pitchFamily="34" charset="0"/>
              </a:rPr>
              <a:t>Schirmer’s</a:t>
            </a:r>
            <a:r>
              <a:rPr lang="en-US" sz="1800" dirty="0" smtClean="0">
                <a:latin typeface="Arial" pitchFamily="34" charset="0"/>
                <a:cs typeface="Arial" pitchFamily="34" charset="0"/>
              </a:rPr>
              <a:t> test – 10mm – 5 min.</a:t>
            </a:r>
          </a:p>
          <a:p>
            <a:endParaRPr lang="en-US" sz="1800" dirty="0"/>
          </a:p>
        </p:txBody>
      </p:sp>
      <p:sp>
        <p:nvSpPr>
          <p:cNvPr id="2" name="Title 1"/>
          <p:cNvSpPr>
            <a:spLocks noGrp="1"/>
          </p:cNvSpPr>
          <p:nvPr>
            <p:ph type="title"/>
          </p:nvPr>
        </p:nvSpPr>
        <p:spPr/>
        <p:txBody>
          <a:bodyPr>
            <a:normAutofit/>
          </a:bodyPr>
          <a:lstStyle/>
          <a:p>
            <a:r>
              <a:rPr lang="en-US" sz="2800" dirty="0" smtClean="0">
                <a:solidFill>
                  <a:srgbClr val="FF0000"/>
                </a:solidFill>
              </a:rPr>
              <a:t>7 </a:t>
            </a:r>
            <a:r>
              <a:rPr lang="en-US" sz="2800" dirty="0" err="1" smtClean="0">
                <a:solidFill>
                  <a:srgbClr val="FF0000"/>
                </a:solidFill>
              </a:rPr>
              <a:t>th</a:t>
            </a:r>
            <a:r>
              <a:rPr lang="en-US" sz="2800" dirty="0" smtClean="0">
                <a:solidFill>
                  <a:srgbClr val="FF0000"/>
                </a:solidFill>
              </a:rPr>
              <a:t> </a:t>
            </a:r>
            <a:r>
              <a:rPr lang="en-US" sz="2800" dirty="0" err="1" smtClean="0">
                <a:solidFill>
                  <a:srgbClr val="FF0000"/>
                </a:solidFill>
              </a:rPr>
              <a:t>narve</a:t>
            </a:r>
            <a:r>
              <a:rPr lang="en-US" sz="2800" dirty="0" smtClean="0">
                <a:solidFill>
                  <a:srgbClr val="FF0000"/>
                </a:solidFill>
              </a:rPr>
              <a:t> - </a:t>
            </a:r>
            <a:endParaRPr lang="en-US" sz="2800" dirty="0">
              <a:solidFill>
                <a:srgbClr val="FF0000"/>
              </a:solidFill>
            </a:endParaRPr>
          </a:p>
        </p:txBody>
      </p:sp>
    </p:spTree>
    <p:extLst>
      <p:ext uri="{BB962C8B-B14F-4D97-AF65-F5344CB8AC3E}">
        <p14:creationId xmlns:p14="http://schemas.microsoft.com/office/powerpoint/2010/main" val="314720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fade">
                                      <p:cBhvr>
                                        <p:cTn id="54" dur="1000"/>
                                        <p:tgtEl>
                                          <p:spTgt spid="3">
                                            <p:txEl>
                                              <p:pRg st="10" end="10"/>
                                            </p:txEl>
                                          </p:spTgt>
                                        </p:tgtEl>
                                      </p:cBhvr>
                                    </p:animEffect>
                                    <p:anim calcmode="lin" valueType="num">
                                      <p:cBhvr>
                                        <p:cTn id="5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fade">
                                      <p:cBhvr>
                                        <p:cTn id="59" dur="1000"/>
                                        <p:tgtEl>
                                          <p:spTgt spid="3">
                                            <p:txEl>
                                              <p:pRg st="11" end="11"/>
                                            </p:txEl>
                                          </p:spTgt>
                                        </p:tgtEl>
                                      </p:cBhvr>
                                    </p:animEffect>
                                    <p:anim calcmode="lin" valueType="num">
                                      <p:cBhvr>
                                        <p:cTn id="6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3">
                                            <p:txEl>
                                              <p:pRg st="12" end="12"/>
                                            </p:txEl>
                                          </p:spTgt>
                                        </p:tgtEl>
                                        <p:attrNameLst>
                                          <p:attrName>style.visibility</p:attrName>
                                        </p:attrNameLst>
                                      </p:cBhvr>
                                      <p:to>
                                        <p:strVal val="visible"/>
                                      </p:to>
                                    </p:set>
                                    <p:animEffect transition="in" filter="fade">
                                      <p:cBhvr>
                                        <p:cTn id="64" dur="1000"/>
                                        <p:tgtEl>
                                          <p:spTgt spid="3">
                                            <p:txEl>
                                              <p:pRg st="12" end="12"/>
                                            </p:txEl>
                                          </p:spTgt>
                                        </p:tgtEl>
                                      </p:cBhvr>
                                    </p:animEffect>
                                    <p:anim calcmode="lin" valueType="num">
                                      <p:cBhvr>
                                        <p:cTn id="6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29412231"/>
              </p:ext>
            </p:extLst>
          </p:nvPr>
        </p:nvGraphicFramePr>
        <p:xfrm>
          <a:off x="457200" y="1481138"/>
          <a:ext cx="8229600" cy="21234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latin typeface="Arial" pitchFamily="34" charset="0"/>
                          <a:cs typeface="Arial" pitchFamily="34" charset="0"/>
                        </a:rPr>
                        <a:t>Test</a:t>
                      </a:r>
                      <a:endParaRPr lang="en-US" dirty="0">
                        <a:latin typeface="Arial" pitchFamily="34" charset="0"/>
                        <a:cs typeface="Arial" pitchFamily="34" charset="0"/>
                      </a:endParaRPr>
                    </a:p>
                  </a:txBody>
                  <a:tcPr/>
                </a:tc>
                <a:tc>
                  <a:txBody>
                    <a:bodyPr/>
                    <a:lstStyle/>
                    <a:p>
                      <a:r>
                        <a:rPr lang="en-US" dirty="0" err="1" smtClean="0">
                          <a:latin typeface="Arial" pitchFamily="34" charset="0"/>
                          <a:cs typeface="Arial" pitchFamily="34" charset="0"/>
                        </a:rPr>
                        <a:t>Rt</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Lt</a:t>
                      </a:r>
                      <a:endParaRPr lang="en-US" dirty="0">
                        <a:latin typeface="Arial" pitchFamily="34" charset="0"/>
                        <a:cs typeface="Arial" pitchFamily="34" charset="0"/>
                      </a:endParaRPr>
                    </a:p>
                  </a:txBody>
                  <a:tcPr/>
                </a:tc>
              </a:tr>
              <a:tr h="370840">
                <a:tc>
                  <a:txBody>
                    <a:bodyPr/>
                    <a:lstStyle/>
                    <a:p>
                      <a:r>
                        <a:rPr lang="en-US" dirty="0" err="1" smtClean="0">
                          <a:latin typeface="Arial" pitchFamily="34" charset="0"/>
                          <a:cs typeface="Arial" pitchFamily="34" charset="0"/>
                        </a:rPr>
                        <a:t>Rinne’s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AC</a:t>
                      </a:r>
                      <a:r>
                        <a:rPr lang="en-US" baseline="0" dirty="0" smtClean="0">
                          <a:latin typeface="Arial" pitchFamily="34" charset="0"/>
                          <a:cs typeface="Arial" pitchFamily="34" charset="0"/>
                        </a:rPr>
                        <a:t> &gt; BC</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AC &gt; BC both decreased</a:t>
                      </a:r>
                      <a:endParaRPr lang="en-US" dirty="0">
                        <a:latin typeface="Arial" pitchFamily="34" charset="0"/>
                        <a:cs typeface="Arial" pitchFamily="34" charset="0"/>
                      </a:endParaRPr>
                    </a:p>
                  </a:txBody>
                  <a:tcPr/>
                </a:tc>
              </a:tr>
              <a:tr h="370840">
                <a:tc>
                  <a:txBody>
                    <a:bodyPr/>
                    <a:lstStyle/>
                    <a:p>
                      <a:r>
                        <a:rPr lang="en-US" dirty="0" smtClean="0">
                          <a:latin typeface="Arial" pitchFamily="34" charset="0"/>
                          <a:cs typeface="Arial" pitchFamily="34" charset="0"/>
                        </a:rPr>
                        <a:t>Weber</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Lateralize to </a:t>
                      </a:r>
                      <a:r>
                        <a:rPr lang="en-US" dirty="0" err="1" smtClean="0">
                          <a:latin typeface="Arial" pitchFamily="34" charset="0"/>
                          <a:cs typeface="Arial" pitchFamily="34" charset="0"/>
                        </a:rPr>
                        <a:t>Rt</a:t>
                      </a:r>
                      <a:r>
                        <a:rPr lang="en-US" dirty="0" smtClean="0">
                          <a:latin typeface="Arial" pitchFamily="34" charset="0"/>
                          <a:cs typeface="Arial" pitchFamily="34" charset="0"/>
                        </a:rPr>
                        <a:t> side.</a:t>
                      </a:r>
                      <a:endParaRPr lang="en-US" dirty="0">
                        <a:latin typeface="Arial" pitchFamily="34" charset="0"/>
                        <a:cs typeface="Arial" pitchFamily="34" charset="0"/>
                      </a:endParaRPr>
                    </a:p>
                  </a:txBody>
                  <a:tcPr/>
                </a:tc>
                <a:tc>
                  <a:txBody>
                    <a:bodyPr/>
                    <a:lstStyle/>
                    <a:p>
                      <a:endParaRPr lang="en-US" dirty="0">
                        <a:latin typeface="Arial" pitchFamily="34" charset="0"/>
                        <a:cs typeface="Arial" pitchFamily="34" charset="0"/>
                      </a:endParaRPr>
                    </a:p>
                  </a:txBody>
                  <a:tcPr/>
                </a:tc>
              </a:tr>
              <a:tr h="370840">
                <a:tc>
                  <a:txBody>
                    <a:bodyPr/>
                    <a:lstStyle/>
                    <a:p>
                      <a:r>
                        <a:rPr lang="en-US" dirty="0" smtClean="0">
                          <a:latin typeface="Arial" pitchFamily="34" charset="0"/>
                          <a:cs typeface="Arial" pitchFamily="34" charset="0"/>
                        </a:rPr>
                        <a:t>ABC</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Same as myself.</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AC/BC decreased compared to</a:t>
                      </a:r>
                      <a:r>
                        <a:rPr lang="en-US" baseline="0" dirty="0" smtClean="0">
                          <a:latin typeface="Arial" pitchFamily="34" charset="0"/>
                          <a:cs typeface="Arial" pitchFamily="34" charset="0"/>
                        </a:rPr>
                        <a:t> myself.</a:t>
                      </a:r>
                      <a:r>
                        <a:rPr lang="en-US" dirty="0" smtClean="0">
                          <a:latin typeface="Arial" pitchFamily="34" charset="0"/>
                          <a:cs typeface="Arial" pitchFamily="34" charset="0"/>
                        </a:rPr>
                        <a:t>.</a:t>
                      </a:r>
                      <a:endParaRPr lang="en-US" dirty="0">
                        <a:latin typeface="Arial" pitchFamily="34" charset="0"/>
                        <a:cs typeface="Arial" pitchFamily="34" charset="0"/>
                      </a:endParaRPr>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2" name="Title 1"/>
          <p:cNvSpPr>
            <a:spLocks noGrp="1"/>
          </p:cNvSpPr>
          <p:nvPr>
            <p:ph type="title"/>
          </p:nvPr>
        </p:nvSpPr>
        <p:spPr/>
        <p:txBody>
          <a:bodyPr>
            <a:normAutofit fontScale="90000"/>
          </a:bodyPr>
          <a:lstStyle/>
          <a:p>
            <a:r>
              <a:rPr lang="en-US" sz="2800" dirty="0" smtClean="0">
                <a:solidFill>
                  <a:srgbClr val="FF0000"/>
                </a:solidFill>
              </a:rPr>
              <a:t>8 </a:t>
            </a:r>
            <a:r>
              <a:rPr lang="en-US" sz="2800" dirty="0" err="1" smtClean="0">
                <a:solidFill>
                  <a:srgbClr val="FF0000"/>
                </a:solidFill>
              </a:rPr>
              <a:t>th</a:t>
            </a:r>
            <a:r>
              <a:rPr lang="en-US" sz="2800" dirty="0" smtClean="0">
                <a:solidFill>
                  <a:srgbClr val="FF0000"/>
                </a:solidFill>
              </a:rPr>
              <a:t> nerve –</a:t>
            </a:r>
            <a:br>
              <a:rPr lang="en-US" sz="2800" dirty="0" smtClean="0">
                <a:solidFill>
                  <a:srgbClr val="FF0000"/>
                </a:solidFill>
              </a:rPr>
            </a:br>
            <a:r>
              <a:rPr lang="en-US" sz="2800" dirty="0" smtClean="0">
                <a:solidFill>
                  <a:srgbClr val="FF0000"/>
                </a:solidFill>
              </a:rPr>
              <a:t/>
            </a:r>
            <a:br>
              <a:rPr lang="en-US" sz="2800" dirty="0" smtClean="0">
                <a:solidFill>
                  <a:srgbClr val="FF0000"/>
                </a:solidFill>
              </a:rPr>
            </a:br>
            <a:r>
              <a:rPr lang="en-US" sz="2200" dirty="0" smtClean="0"/>
              <a:t>COCHLEAR DIVISION </a:t>
            </a:r>
            <a:endParaRPr lang="en-US" sz="2200" dirty="0"/>
          </a:p>
        </p:txBody>
      </p:sp>
    </p:spTree>
    <p:extLst>
      <p:ext uri="{BB962C8B-B14F-4D97-AF65-F5344CB8AC3E}">
        <p14:creationId xmlns:p14="http://schemas.microsoft.com/office/powerpoint/2010/main" val="2280339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800" dirty="0" smtClean="0">
                <a:latin typeface="Arial" pitchFamily="34" charset="0"/>
                <a:cs typeface="Arial" pitchFamily="34" charset="0"/>
              </a:rPr>
              <a:t>My patient </a:t>
            </a:r>
            <a:r>
              <a:rPr lang="en-US" sz="1800" dirty="0" err="1" smtClean="0">
                <a:latin typeface="Arial" pitchFamily="34" charset="0"/>
                <a:cs typeface="Arial" pitchFamily="34" charset="0"/>
              </a:rPr>
              <a:t>Mr.GAJANAN</a:t>
            </a:r>
            <a:r>
              <a:rPr lang="en-US" sz="1800" dirty="0" smtClean="0">
                <a:latin typeface="Arial" pitchFamily="34" charset="0"/>
                <a:cs typeface="Arial" pitchFamily="34" charset="0"/>
              </a:rPr>
              <a:t> KUSANDE a 38 year old right handed gentleman</a:t>
            </a:r>
          </a:p>
          <a:p>
            <a:pPr marL="109728" indent="0">
              <a:buNone/>
            </a:pPr>
            <a:r>
              <a:rPr lang="en-US" sz="1800" dirty="0" smtClean="0">
                <a:latin typeface="Arial" pitchFamily="34" charset="0"/>
                <a:cs typeface="Arial" pitchFamily="34" charset="0"/>
              </a:rPr>
              <a:t>    	residing at </a:t>
            </a:r>
            <a:r>
              <a:rPr lang="en-US" sz="1800" dirty="0" err="1" smtClean="0">
                <a:latin typeface="Arial" pitchFamily="34" charset="0"/>
                <a:cs typeface="Arial" pitchFamily="34" charset="0"/>
              </a:rPr>
              <a:t>Mandwa,farmer</a:t>
            </a:r>
            <a:r>
              <a:rPr lang="en-US" sz="1800" dirty="0" smtClean="0">
                <a:latin typeface="Arial" pitchFamily="34" charset="0"/>
                <a:cs typeface="Arial" pitchFamily="34" charset="0"/>
              </a:rPr>
              <a:t> by occupation and educated till 8 </a:t>
            </a:r>
            <a:r>
              <a:rPr lang="en-US" sz="1800" dirty="0" err="1" smtClean="0">
                <a:latin typeface="Arial" pitchFamily="34" charset="0"/>
                <a:cs typeface="Arial" pitchFamily="34" charset="0"/>
              </a:rPr>
              <a:t>th</a:t>
            </a:r>
            <a:r>
              <a:rPr lang="en-US" sz="1800" dirty="0" smtClean="0">
                <a:latin typeface="Arial" pitchFamily="34" charset="0"/>
                <a:cs typeface="Arial" pitchFamily="34" charset="0"/>
              </a:rPr>
              <a:t> 	standard came with</a:t>
            </a:r>
          </a:p>
          <a:p>
            <a:pPr marL="109728" indent="0">
              <a:buNone/>
            </a:pP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74527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err="1" smtClean="0">
                <a:latin typeface="Arial" pitchFamily="34" charset="0"/>
                <a:cs typeface="Arial" pitchFamily="34" charset="0"/>
              </a:rPr>
              <a:t>Nystagmus</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Finger to nose  test – Deviation of Lt hand to Lt side.</a:t>
            </a:r>
          </a:p>
          <a:p>
            <a:r>
              <a:rPr lang="en-US" sz="1800" dirty="0" err="1" smtClean="0">
                <a:latin typeface="Arial" pitchFamily="34" charset="0"/>
                <a:cs typeface="Arial" pitchFamily="34" charset="0"/>
              </a:rPr>
              <a:t>Rhomberg’s</a:t>
            </a:r>
            <a:r>
              <a:rPr lang="en-US" sz="1800" dirty="0" smtClean="0">
                <a:latin typeface="Arial" pitchFamily="34" charset="0"/>
                <a:cs typeface="Arial" pitchFamily="34" charset="0"/>
              </a:rPr>
              <a:t> test – sway to Lt side even with open   					eyes.</a:t>
            </a:r>
          </a:p>
          <a:p>
            <a:endParaRPr lang="en-US" sz="1800" dirty="0">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sz="2800" dirty="0" smtClean="0">
                <a:solidFill>
                  <a:srgbClr val="FF0000"/>
                </a:solidFill>
              </a:rPr>
              <a:t>Vestibular division - </a:t>
            </a:r>
            <a:endParaRPr lang="en-US" sz="2800" dirty="0">
              <a:solidFill>
                <a:srgbClr val="FF0000"/>
              </a:solidFill>
            </a:endParaRPr>
          </a:p>
        </p:txBody>
      </p:sp>
    </p:spTree>
    <p:extLst>
      <p:ext uri="{BB962C8B-B14F-4D97-AF65-F5344CB8AC3E}">
        <p14:creationId xmlns:p14="http://schemas.microsoft.com/office/powerpoint/2010/main" val="28540803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800" dirty="0">
                <a:latin typeface="Arial" pitchFamily="34" charset="0"/>
                <a:cs typeface="Arial" pitchFamily="34" charset="0"/>
              </a:rPr>
              <a:t>Uvula – </a:t>
            </a:r>
            <a:r>
              <a:rPr lang="en-US" sz="1800" dirty="0" smtClean="0">
                <a:latin typeface="Arial" pitchFamily="34" charset="0"/>
                <a:cs typeface="Arial" pitchFamily="34" charset="0"/>
              </a:rPr>
              <a:t>central</a:t>
            </a:r>
            <a:endParaRPr lang="en-US" sz="1800" dirty="0">
              <a:latin typeface="Arial" pitchFamily="34" charset="0"/>
              <a:cs typeface="Arial" pitchFamily="34" charset="0"/>
            </a:endParaRPr>
          </a:p>
          <a:p>
            <a:pPr marL="0" indent="0">
              <a:buNone/>
            </a:pPr>
            <a:r>
              <a:rPr lang="en-US" sz="1800" dirty="0" smtClean="0">
                <a:latin typeface="Arial" pitchFamily="34" charset="0"/>
                <a:cs typeface="Arial" pitchFamily="34" charset="0"/>
              </a:rPr>
              <a:t>                   </a:t>
            </a:r>
            <a:r>
              <a:rPr lang="en-US" sz="1800" dirty="0">
                <a:latin typeface="Arial" pitchFamily="34" charset="0"/>
                <a:cs typeface="Arial" pitchFamily="34" charset="0"/>
              </a:rPr>
              <a:t>palatal folds –moving </a:t>
            </a:r>
            <a:r>
              <a:rPr lang="en-US" sz="1800" dirty="0" smtClean="0">
                <a:latin typeface="Arial" pitchFamily="34" charset="0"/>
                <a:cs typeface="Arial" pitchFamily="34" charset="0"/>
              </a:rPr>
              <a:t>equally, no </a:t>
            </a:r>
            <a:r>
              <a:rPr lang="en-US" sz="1800" dirty="0">
                <a:latin typeface="Arial" pitchFamily="34" charset="0"/>
                <a:cs typeface="Arial" pitchFamily="34" charset="0"/>
              </a:rPr>
              <a:t>sagging</a:t>
            </a:r>
          </a:p>
          <a:p>
            <a:r>
              <a:rPr lang="en-US" sz="1800" dirty="0">
                <a:latin typeface="Arial" pitchFamily="34" charset="0"/>
                <a:cs typeface="Arial" pitchFamily="34" charset="0"/>
              </a:rPr>
              <a:t>Gag reflex – N </a:t>
            </a:r>
          </a:p>
          <a:p>
            <a:pPr marL="0" indent="0">
              <a:buNone/>
            </a:pPr>
            <a:r>
              <a:rPr lang="en-US" dirty="0" smtClean="0"/>
              <a:t>				</a:t>
            </a:r>
            <a:r>
              <a:rPr lang="en-US" sz="2800" dirty="0" smtClean="0">
                <a:solidFill>
                  <a:srgbClr val="FF0000"/>
                </a:solidFill>
              </a:rPr>
              <a:t>12 – </a:t>
            </a:r>
          </a:p>
          <a:p>
            <a:r>
              <a:rPr lang="en-US" sz="1800" dirty="0">
                <a:latin typeface="Arial" pitchFamily="34" charset="0"/>
                <a:cs typeface="Arial" pitchFamily="34" charset="0"/>
              </a:rPr>
              <a:t>T</a:t>
            </a:r>
            <a:r>
              <a:rPr lang="en-US" sz="1800" dirty="0" smtClean="0">
                <a:latin typeface="Arial" pitchFamily="34" charset="0"/>
                <a:cs typeface="Arial" pitchFamily="34" charset="0"/>
              </a:rPr>
              <a:t>ongue </a:t>
            </a:r>
            <a:r>
              <a:rPr lang="en-US" sz="1800" dirty="0">
                <a:latin typeface="Arial" pitchFamily="34" charset="0"/>
                <a:cs typeface="Arial" pitchFamily="34" charset="0"/>
              </a:rPr>
              <a:t>movements normal</a:t>
            </a:r>
          </a:p>
          <a:p>
            <a:r>
              <a:rPr lang="en-US" sz="1800" dirty="0">
                <a:latin typeface="Arial" pitchFamily="34" charset="0"/>
                <a:cs typeface="Arial" pitchFamily="34" charset="0"/>
              </a:rPr>
              <a:t>No atrophy</a:t>
            </a:r>
            <a:r>
              <a:rPr lang="en-US" sz="1800" dirty="0" smtClean="0">
                <a:latin typeface="Arial" pitchFamily="34" charset="0"/>
                <a:cs typeface="Arial" pitchFamily="34" charset="0"/>
              </a:rPr>
              <a:t>, fibrillations ,deviation </a:t>
            </a:r>
            <a:r>
              <a:rPr lang="en-US" sz="1800" dirty="0">
                <a:latin typeface="Arial" pitchFamily="34" charset="0"/>
                <a:cs typeface="Arial" pitchFamily="34" charset="0"/>
              </a:rPr>
              <a:t>of tongue on </a:t>
            </a:r>
            <a:r>
              <a:rPr lang="en-US" sz="1800" dirty="0" smtClean="0">
                <a:latin typeface="Arial" pitchFamily="34" charset="0"/>
                <a:cs typeface="Arial" pitchFamily="34" charset="0"/>
              </a:rPr>
              <a:t>protrusion etc</a:t>
            </a:r>
            <a:r>
              <a:rPr lang="en-US" sz="1800" dirty="0">
                <a:latin typeface="Arial" pitchFamily="34" charset="0"/>
                <a:cs typeface="Arial" pitchFamily="34" charset="0"/>
              </a:rPr>
              <a:t>.</a:t>
            </a:r>
          </a:p>
          <a:p>
            <a:endParaRPr lang="en-US" dirty="0"/>
          </a:p>
        </p:txBody>
      </p:sp>
      <p:sp>
        <p:nvSpPr>
          <p:cNvPr id="2" name="Title 1"/>
          <p:cNvSpPr>
            <a:spLocks noGrp="1"/>
          </p:cNvSpPr>
          <p:nvPr>
            <p:ph type="title"/>
          </p:nvPr>
        </p:nvSpPr>
        <p:spPr/>
        <p:txBody>
          <a:bodyPr>
            <a:normAutofit/>
          </a:bodyPr>
          <a:lstStyle/>
          <a:p>
            <a:r>
              <a:rPr lang="en-US" sz="2800" dirty="0" smtClean="0">
                <a:solidFill>
                  <a:srgbClr val="FF0000"/>
                </a:solidFill>
              </a:rPr>
              <a:t>			9/10/11</a:t>
            </a:r>
            <a:endParaRPr lang="en-US" sz="2800" dirty="0">
              <a:solidFill>
                <a:srgbClr val="FF0000"/>
              </a:solidFill>
            </a:endParaRPr>
          </a:p>
        </p:txBody>
      </p:sp>
    </p:spTree>
    <p:extLst>
      <p:ext uri="{BB962C8B-B14F-4D97-AF65-F5344CB8AC3E}">
        <p14:creationId xmlns:p14="http://schemas.microsoft.com/office/powerpoint/2010/main" val="8499617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b="1" dirty="0" smtClean="0">
                <a:latin typeface="Arial" pitchFamily="34" charset="0"/>
                <a:cs typeface="Arial" pitchFamily="34" charset="0"/>
              </a:rPr>
              <a:t>FNF /</a:t>
            </a:r>
            <a:r>
              <a:rPr lang="en-US" sz="1800" b="1" dirty="0">
                <a:latin typeface="Arial" pitchFamily="34" charset="0"/>
                <a:cs typeface="Arial" pitchFamily="34" charset="0"/>
              </a:rPr>
              <a:t>F-F </a:t>
            </a:r>
            <a:r>
              <a:rPr lang="en-US" sz="1800" b="1" dirty="0" smtClean="0">
                <a:latin typeface="Arial" pitchFamily="34" charset="0"/>
                <a:cs typeface="Arial" pitchFamily="34" charset="0"/>
              </a:rPr>
              <a:t>– </a:t>
            </a:r>
            <a:r>
              <a:rPr lang="en-US" sz="1800" dirty="0" smtClean="0">
                <a:latin typeface="Arial" pitchFamily="34" charset="0"/>
                <a:cs typeface="Arial" pitchFamily="34" charset="0"/>
              </a:rPr>
              <a:t>Lt side</a:t>
            </a:r>
            <a:endParaRPr lang="en-US" sz="1800" dirty="0">
              <a:latin typeface="Arial" pitchFamily="34" charset="0"/>
              <a:cs typeface="Arial" pitchFamily="34" charset="0"/>
            </a:endParaRPr>
          </a:p>
          <a:p>
            <a:pPr marL="0" indent="0">
              <a:buNone/>
            </a:pPr>
            <a:r>
              <a:rPr lang="en-US" sz="1800" dirty="0">
                <a:latin typeface="Arial" pitchFamily="34" charset="0"/>
                <a:cs typeface="Arial" pitchFamily="34" charset="0"/>
              </a:rPr>
              <a:t>	</a:t>
            </a:r>
            <a:r>
              <a:rPr lang="en-US" sz="1800" dirty="0" smtClean="0">
                <a:latin typeface="Arial" pitchFamily="34" charset="0"/>
                <a:cs typeface="Arial" pitchFamily="34" charset="0"/>
              </a:rPr>
              <a:t>jerky</a:t>
            </a:r>
            <a:r>
              <a:rPr lang="en-US" sz="1800" dirty="0">
                <a:latin typeface="Arial" pitchFamily="34" charset="0"/>
                <a:cs typeface="Arial" pitchFamily="34" charset="0"/>
              </a:rPr>
              <a:t>, swaying and </a:t>
            </a:r>
            <a:r>
              <a:rPr lang="en-US" sz="1800" dirty="0" smtClean="0">
                <a:latin typeface="Arial" pitchFamily="34" charset="0"/>
                <a:cs typeface="Arial" pitchFamily="34" charset="0"/>
              </a:rPr>
              <a:t>deviation </a:t>
            </a:r>
            <a:r>
              <a:rPr lang="en-US" sz="1800" dirty="0">
                <a:latin typeface="Arial" pitchFamily="34" charset="0"/>
                <a:cs typeface="Arial" pitchFamily="34" charset="0"/>
              </a:rPr>
              <a:t>to L</a:t>
            </a:r>
            <a:r>
              <a:rPr lang="en-US" sz="1800" dirty="0" smtClean="0">
                <a:latin typeface="Arial" pitchFamily="34" charset="0"/>
                <a:cs typeface="Arial" pitchFamily="34" charset="0"/>
              </a:rPr>
              <a:t>t </a:t>
            </a:r>
            <a:r>
              <a:rPr lang="en-US" sz="1800" dirty="0">
                <a:latin typeface="Arial" pitchFamily="34" charset="0"/>
                <a:cs typeface="Arial" pitchFamily="34" charset="0"/>
              </a:rPr>
              <a:t>side ,with intention </a:t>
            </a:r>
            <a:r>
              <a:rPr lang="en-US" sz="1800" dirty="0" smtClean="0">
                <a:latin typeface="Arial" pitchFamily="34" charset="0"/>
                <a:cs typeface="Arial" pitchFamily="34" charset="0"/>
              </a:rPr>
              <a:t>tremors and 	</a:t>
            </a:r>
            <a:r>
              <a:rPr lang="en-US" sz="1800" dirty="0" err="1" smtClean="0">
                <a:latin typeface="Arial" pitchFamily="34" charset="0"/>
                <a:cs typeface="Arial" pitchFamily="34" charset="0"/>
              </a:rPr>
              <a:t>pastpointing</a:t>
            </a:r>
            <a:r>
              <a:rPr lang="en-US" sz="1800" dirty="0" smtClean="0">
                <a:latin typeface="Arial" pitchFamily="34" charset="0"/>
                <a:cs typeface="Arial" pitchFamily="34" charset="0"/>
              </a:rPr>
              <a:t> +</a:t>
            </a:r>
          </a:p>
          <a:p>
            <a:pPr marL="0" indent="0">
              <a:buNone/>
            </a:pPr>
            <a:r>
              <a:rPr lang="en-US" sz="1800" dirty="0">
                <a:latin typeface="Arial" pitchFamily="34" charset="0"/>
                <a:cs typeface="Arial" pitchFamily="34" charset="0"/>
              </a:rPr>
              <a:t>	</a:t>
            </a:r>
            <a:r>
              <a:rPr lang="en-US" sz="1800" dirty="0" err="1" smtClean="0">
                <a:latin typeface="Arial" pitchFamily="34" charset="0"/>
                <a:cs typeface="Arial" pitchFamily="34" charset="0"/>
              </a:rPr>
              <a:t>Rt</a:t>
            </a:r>
            <a:r>
              <a:rPr lang="en-US" sz="1800" dirty="0" smtClean="0">
                <a:latin typeface="Arial" pitchFamily="34" charset="0"/>
                <a:cs typeface="Arial" pitchFamily="34" charset="0"/>
              </a:rPr>
              <a:t> side – Normal</a:t>
            </a:r>
          </a:p>
          <a:p>
            <a:pPr marL="0" indent="0">
              <a:buNone/>
            </a:pPr>
            <a:endParaRPr lang="en-US" sz="1800" dirty="0" smtClean="0">
              <a:latin typeface="Arial" pitchFamily="34" charset="0"/>
              <a:cs typeface="Arial" pitchFamily="34" charset="0"/>
            </a:endParaRPr>
          </a:p>
          <a:p>
            <a:r>
              <a:rPr lang="en-US" sz="1800" b="1" dirty="0">
                <a:latin typeface="Arial" pitchFamily="34" charset="0"/>
                <a:cs typeface="Arial" pitchFamily="34" charset="0"/>
              </a:rPr>
              <a:t>Cerebellar drift </a:t>
            </a:r>
            <a:r>
              <a:rPr lang="en-US" sz="1800" dirty="0">
                <a:latin typeface="Arial" pitchFamily="34" charset="0"/>
                <a:cs typeface="Arial" pitchFamily="34" charset="0"/>
              </a:rPr>
              <a:t>– eyes closed – Lt arm </a:t>
            </a:r>
            <a:r>
              <a:rPr lang="en-US" sz="1800" dirty="0" smtClean="0">
                <a:latin typeface="Arial" pitchFamily="34" charset="0"/>
                <a:cs typeface="Arial" pitchFamily="34" charset="0"/>
              </a:rPr>
              <a:t>drifts </a:t>
            </a:r>
            <a:r>
              <a:rPr lang="en-US" sz="1800" dirty="0">
                <a:latin typeface="Arial" pitchFamily="34" charset="0"/>
                <a:cs typeface="Arial" pitchFamily="34" charset="0"/>
              </a:rPr>
              <a:t>to Lt side </a:t>
            </a:r>
            <a:r>
              <a:rPr lang="en-US" sz="1800" dirty="0" smtClean="0">
                <a:latin typeface="Arial" pitchFamily="34" charset="0"/>
                <a:cs typeface="Arial" pitchFamily="34" charset="0"/>
              </a:rPr>
              <a:t>+</a:t>
            </a:r>
          </a:p>
          <a:p>
            <a:r>
              <a:rPr lang="en-US" sz="1800" b="1" dirty="0" smtClean="0">
                <a:latin typeface="Arial" pitchFamily="34" charset="0"/>
                <a:cs typeface="Arial" pitchFamily="34" charset="0"/>
              </a:rPr>
              <a:t>Heel – knee test</a:t>
            </a:r>
            <a:r>
              <a:rPr lang="en-US" sz="1800" dirty="0" smtClean="0">
                <a:latin typeface="Arial" pitchFamily="34" charset="0"/>
                <a:cs typeface="Arial" pitchFamily="34" charset="0"/>
              </a:rPr>
              <a:t>. – Movements are jerky ,non </a:t>
            </a:r>
            <a:r>
              <a:rPr lang="en-US" sz="1800" dirty="0" err="1" smtClean="0">
                <a:latin typeface="Arial" pitchFamily="34" charset="0"/>
                <a:cs typeface="Arial" pitchFamily="34" charset="0"/>
              </a:rPr>
              <a:t>cordinated</a:t>
            </a:r>
            <a:r>
              <a:rPr lang="en-US" sz="1800" dirty="0" smtClean="0">
                <a:latin typeface="Arial" pitchFamily="34" charset="0"/>
                <a:cs typeface="Arial" pitchFamily="34" charset="0"/>
              </a:rPr>
              <a:t> on Lt side</a:t>
            </a:r>
            <a:r>
              <a:rPr lang="en-US" sz="1800" dirty="0">
                <a:latin typeface="Arial" pitchFamily="34" charset="0"/>
                <a:cs typeface="Arial" pitchFamily="34" charset="0"/>
              </a:rPr>
              <a:t>	</a:t>
            </a:r>
          </a:p>
          <a:p>
            <a:r>
              <a:rPr lang="en-US" sz="1800" b="1" dirty="0" err="1"/>
              <a:t>Dysdiadochokinesia</a:t>
            </a:r>
            <a:r>
              <a:rPr lang="en-US" sz="1800" b="1" dirty="0" smtClean="0">
                <a:latin typeface="Arial" pitchFamily="34" charset="0"/>
                <a:cs typeface="Arial" pitchFamily="34" charset="0"/>
              </a:rPr>
              <a:t> </a:t>
            </a:r>
            <a:r>
              <a:rPr lang="en-US" sz="1800" dirty="0">
                <a:latin typeface="Arial" pitchFamily="34" charset="0"/>
                <a:cs typeface="Arial" pitchFamily="34" charset="0"/>
              </a:rPr>
              <a:t>–  </a:t>
            </a:r>
            <a:r>
              <a:rPr lang="en-US" sz="1800" dirty="0" smtClean="0">
                <a:latin typeface="Arial" pitchFamily="34" charset="0"/>
                <a:cs typeface="Arial" pitchFamily="34" charset="0"/>
              </a:rPr>
              <a:t>Impaired on </a:t>
            </a:r>
            <a:r>
              <a:rPr lang="en-US" sz="1800" dirty="0">
                <a:latin typeface="Arial" pitchFamily="34" charset="0"/>
                <a:cs typeface="Arial" pitchFamily="34" charset="0"/>
              </a:rPr>
              <a:t>L</a:t>
            </a:r>
            <a:r>
              <a:rPr lang="en-US" sz="1800" dirty="0" smtClean="0">
                <a:latin typeface="Arial" pitchFamily="34" charset="0"/>
                <a:cs typeface="Arial" pitchFamily="34" charset="0"/>
              </a:rPr>
              <a:t>t </a:t>
            </a:r>
            <a:r>
              <a:rPr lang="en-US" sz="1800" dirty="0">
                <a:latin typeface="Arial" pitchFamily="34" charset="0"/>
                <a:cs typeface="Arial" pitchFamily="34" charset="0"/>
              </a:rPr>
              <a:t>side.</a:t>
            </a:r>
          </a:p>
          <a:p>
            <a:r>
              <a:rPr lang="en-US" sz="1800" b="1" dirty="0" err="1" smtClean="0">
                <a:latin typeface="Arial" pitchFamily="34" charset="0"/>
                <a:cs typeface="Arial" pitchFamily="34" charset="0"/>
              </a:rPr>
              <a:t>Rhomberg</a:t>
            </a:r>
            <a:r>
              <a:rPr lang="en-US" sz="1800" dirty="0" smtClean="0">
                <a:latin typeface="Arial" pitchFamily="34" charset="0"/>
                <a:cs typeface="Arial" pitchFamily="34" charset="0"/>
              </a:rPr>
              <a:t>– </a:t>
            </a:r>
            <a:r>
              <a:rPr lang="en-US" sz="1800" dirty="0">
                <a:latin typeface="Arial" pitchFamily="34" charset="0"/>
                <a:cs typeface="Arial" pitchFamily="34" charset="0"/>
              </a:rPr>
              <a:t>sways on L</a:t>
            </a:r>
            <a:r>
              <a:rPr lang="en-US" sz="1800" dirty="0" smtClean="0">
                <a:latin typeface="Arial" pitchFamily="34" charset="0"/>
                <a:cs typeface="Arial" pitchFamily="34" charset="0"/>
              </a:rPr>
              <a:t>t </a:t>
            </a:r>
            <a:r>
              <a:rPr lang="en-US" sz="1800" dirty="0">
                <a:latin typeface="Arial" pitchFamily="34" charset="0"/>
                <a:cs typeface="Arial" pitchFamily="34" charset="0"/>
              </a:rPr>
              <a:t>side with eye </a:t>
            </a:r>
            <a:r>
              <a:rPr lang="en-US" sz="1800" dirty="0" smtClean="0">
                <a:latin typeface="Arial" pitchFamily="34" charset="0"/>
                <a:cs typeface="Arial" pitchFamily="34" charset="0"/>
              </a:rPr>
              <a:t>open</a:t>
            </a:r>
          </a:p>
          <a:p>
            <a:r>
              <a:rPr lang="en-US" sz="1800" b="1" dirty="0" smtClean="0">
                <a:latin typeface="Arial" pitchFamily="34" charset="0"/>
                <a:cs typeface="Arial" pitchFamily="34" charset="0"/>
              </a:rPr>
              <a:t>Tandem walk </a:t>
            </a:r>
            <a:r>
              <a:rPr lang="en-US" sz="1800" dirty="0" smtClean="0">
                <a:latin typeface="Arial" pitchFamily="34" charset="0"/>
                <a:cs typeface="Arial" pitchFamily="34" charset="0"/>
              </a:rPr>
              <a:t>– not possible.</a:t>
            </a:r>
            <a:endParaRPr lang="en-US" sz="1800" dirty="0">
              <a:latin typeface="Arial" pitchFamily="34" charset="0"/>
              <a:cs typeface="Arial" pitchFamily="34" charset="0"/>
            </a:endParaRPr>
          </a:p>
          <a:p>
            <a:r>
              <a:rPr lang="en-US" sz="1800" dirty="0">
                <a:latin typeface="Arial" pitchFamily="34" charset="0"/>
                <a:cs typeface="Arial" pitchFamily="34" charset="0"/>
              </a:rPr>
              <a:t>Broad based stance</a:t>
            </a:r>
          </a:p>
          <a:p>
            <a:r>
              <a:rPr lang="en-US" sz="1800" b="1" dirty="0" smtClean="0">
                <a:latin typeface="Arial" pitchFamily="34" charset="0"/>
                <a:cs typeface="Arial" pitchFamily="34" charset="0"/>
              </a:rPr>
              <a:t>Gait</a:t>
            </a:r>
            <a:r>
              <a:rPr lang="en-US" sz="1800" dirty="0" smtClean="0">
                <a:latin typeface="Arial" pitchFamily="34" charset="0"/>
                <a:cs typeface="Arial" pitchFamily="34" charset="0"/>
              </a:rPr>
              <a:t> - </a:t>
            </a:r>
            <a:r>
              <a:rPr lang="en-US" sz="1800" dirty="0" err="1" smtClean="0">
                <a:latin typeface="Arial" pitchFamily="34" charset="0"/>
                <a:cs typeface="Arial" pitchFamily="34" charset="0"/>
              </a:rPr>
              <a:t>Staggering,Lurching,swaying</a:t>
            </a:r>
            <a:r>
              <a:rPr lang="en-US" sz="1800" dirty="0" smtClean="0">
                <a:latin typeface="Arial" pitchFamily="34" charset="0"/>
                <a:cs typeface="Arial" pitchFamily="34" charset="0"/>
              </a:rPr>
              <a:t> </a:t>
            </a:r>
            <a:r>
              <a:rPr lang="en-US" sz="1800" dirty="0">
                <a:latin typeface="Arial" pitchFamily="34" charset="0"/>
                <a:cs typeface="Arial" pitchFamily="34" charset="0"/>
              </a:rPr>
              <a:t>,high </a:t>
            </a:r>
            <a:r>
              <a:rPr lang="en-US" sz="1800" dirty="0" smtClean="0">
                <a:latin typeface="Arial" pitchFamily="34" charset="0"/>
                <a:cs typeface="Arial" pitchFamily="34" charset="0"/>
              </a:rPr>
              <a:t>stepping </a:t>
            </a:r>
            <a:r>
              <a:rPr lang="en-US" sz="1800" dirty="0">
                <a:latin typeface="Arial" pitchFamily="34" charset="0"/>
                <a:cs typeface="Arial" pitchFamily="34" charset="0"/>
              </a:rPr>
              <a:t>on </a:t>
            </a:r>
            <a:r>
              <a:rPr lang="en-US" sz="1800" dirty="0" smtClean="0">
                <a:latin typeface="Arial" pitchFamily="34" charset="0"/>
                <a:cs typeface="Arial" pitchFamily="34" charset="0"/>
              </a:rPr>
              <a:t>Lt side -  </a:t>
            </a:r>
            <a:r>
              <a:rPr lang="en-US" sz="1800" dirty="0">
                <a:latin typeface="Arial" pitchFamily="34" charset="0"/>
                <a:cs typeface="Arial" pitchFamily="34" charset="0"/>
              </a:rPr>
              <a:t>ataxic gait</a:t>
            </a:r>
          </a:p>
          <a:p>
            <a:r>
              <a:rPr lang="en-US" sz="1800" b="1" dirty="0">
                <a:latin typeface="Arial" pitchFamily="34" charset="0"/>
                <a:cs typeface="Arial" pitchFamily="34" charset="0"/>
              </a:rPr>
              <a:t>Speech</a:t>
            </a:r>
            <a:r>
              <a:rPr lang="en-US" sz="1800" dirty="0">
                <a:latin typeface="Arial" pitchFamily="34" charset="0"/>
                <a:cs typeface="Arial" pitchFamily="34" charset="0"/>
              </a:rPr>
              <a:t> – dysarthria - </a:t>
            </a:r>
            <a:r>
              <a:rPr lang="en-US" sz="1800" dirty="0" smtClean="0">
                <a:latin typeface="Arial" pitchFamily="34" charset="0"/>
                <a:cs typeface="Arial" pitchFamily="34" charset="0"/>
              </a:rPr>
              <a:t>slurred, </a:t>
            </a:r>
            <a:r>
              <a:rPr lang="en-US" sz="1800" dirty="0" err="1" smtClean="0">
                <a:latin typeface="Arial" pitchFamily="34" charset="0"/>
                <a:cs typeface="Arial" pitchFamily="34" charset="0"/>
              </a:rPr>
              <a:t>jerky,explosive</a:t>
            </a:r>
            <a:r>
              <a:rPr lang="en-US" sz="1800" dirty="0" smtClean="0">
                <a:latin typeface="Arial" pitchFamily="34" charset="0"/>
                <a:cs typeface="Arial" pitchFamily="34" charset="0"/>
              </a:rPr>
              <a:t>. </a:t>
            </a:r>
            <a:endParaRPr lang="en-US" sz="1800" dirty="0">
              <a:latin typeface="Arial" pitchFamily="34" charset="0"/>
              <a:cs typeface="Arial" pitchFamily="34" charset="0"/>
            </a:endParaRPr>
          </a:p>
          <a:p>
            <a:endParaRPr lang="en-US" dirty="0"/>
          </a:p>
        </p:txBody>
      </p:sp>
      <p:sp>
        <p:nvSpPr>
          <p:cNvPr id="2" name="Title 1"/>
          <p:cNvSpPr>
            <a:spLocks noGrp="1"/>
          </p:cNvSpPr>
          <p:nvPr>
            <p:ph type="title"/>
          </p:nvPr>
        </p:nvSpPr>
        <p:spPr/>
        <p:txBody>
          <a:bodyPr>
            <a:normAutofit/>
          </a:bodyPr>
          <a:lstStyle/>
          <a:p>
            <a:r>
              <a:rPr lang="en-US" sz="2800" dirty="0">
                <a:solidFill>
                  <a:srgbClr val="FF0000"/>
                </a:solidFill>
              </a:rPr>
              <a:t>Cerebellar signs – </a:t>
            </a:r>
            <a:br>
              <a:rPr lang="en-US" sz="2800" dirty="0">
                <a:solidFill>
                  <a:srgbClr val="FF0000"/>
                </a:solidFill>
              </a:rPr>
            </a:br>
            <a:endParaRPr lang="en-US" sz="2800" dirty="0">
              <a:solidFill>
                <a:srgbClr val="FF0000"/>
              </a:solidFill>
            </a:endParaRPr>
          </a:p>
        </p:txBody>
      </p:sp>
    </p:spTree>
    <p:extLst>
      <p:ext uri="{BB962C8B-B14F-4D97-AF65-F5344CB8AC3E}">
        <p14:creationId xmlns:p14="http://schemas.microsoft.com/office/powerpoint/2010/main" val="355816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anim calcmode="lin" valueType="num">
                                      <p:cBhvr>
                                        <p:cTn id="5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000"/>
                                        <p:tgtEl>
                                          <p:spTgt spid="3">
                                            <p:txEl>
                                              <p:pRg st="9" end="9"/>
                                            </p:txEl>
                                          </p:spTgt>
                                        </p:tgtEl>
                                      </p:cBhvr>
                                    </p:animEffect>
                                    <p:anim calcmode="lin" valueType="num">
                                      <p:cBhvr>
                                        <p:cTn id="5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3">
                                            <p:txEl>
                                              <p:pRg st="10" end="10"/>
                                            </p:txEl>
                                          </p:spTgt>
                                        </p:tgtEl>
                                        <p:attrNameLst>
                                          <p:attrName>style.visibility</p:attrName>
                                        </p:attrNameLst>
                                      </p:cBhvr>
                                      <p:to>
                                        <p:strVal val="visible"/>
                                      </p:to>
                                    </p:set>
                                    <p:animEffect transition="in" filter="fade">
                                      <p:cBhvr>
                                        <p:cTn id="64" dur="1000"/>
                                        <p:tgtEl>
                                          <p:spTgt spid="3">
                                            <p:txEl>
                                              <p:pRg st="10" end="10"/>
                                            </p:txEl>
                                          </p:spTgt>
                                        </p:tgtEl>
                                      </p:cBhvr>
                                    </p:animEffect>
                                    <p:anim calcmode="lin" valueType="num">
                                      <p:cBhvr>
                                        <p:cTn id="6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Effect transition="in" filter="fade">
                                      <p:cBhvr>
                                        <p:cTn id="71" dur="1000"/>
                                        <p:tgtEl>
                                          <p:spTgt spid="3">
                                            <p:txEl>
                                              <p:pRg st="11" end="11"/>
                                            </p:txEl>
                                          </p:spTgt>
                                        </p:tgtEl>
                                      </p:cBhvr>
                                    </p:animEffect>
                                    <p:anim calcmode="lin" valueType="num">
                                      <p:cBhvr>
                                        <p:cTn id="7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b="1" dirty="0" smtClean="0">
                <a:latin typeface="Arial" pitchFamily="34" charset="0"/>
                <a:cs typeface="Arial" pitchFamily="34" charset="0"/>
              </a:rPr>
              <a:t>Motor examination </a:t>
            </a:r>
            <a:r>
              <a:rPr lang="en-US" sz="1800" dirty="0" smtClean="0">
                <a:latin typeface="Arial" pitchFamily="34" charset="0"/>
                <a:cs typeface="Arial" pitchFamily="34" charset="0"/>
              </a:rPr>
              <a:t>– Power 5/5  in all four limbs</a:t>
            </a:r>
          </a:p>
          <a:p>
            <a:r>
              <a:rPr lang="en-US" sz="1800" b="1" dirty="0" smtClean="0">
                <a:latin typeface="Arial" pitchFamily="34" charset="0"/>
                <a:cs typeface="Arial" pitchFamily="34" charset="0"/>
              </a:rPr>
              <a:t>Sensory</a:t>
            </a:r>
            <a:r>
              <a:rPr lang="en-US" sz="1800" dirty="0" smtClean="0">
                <a:latin typeface="Arial" pitchFamily="34" charset="0"/>
                <a:cs typeface="Arial" pitchFamily="34" charset="0"/>
              </a:rPr>
              <a:t> – Pain, </a:t>
            </a:r>
            <a:r>
              <a:rPr lang="en-US" sz="1800" dirty="0" err="1" smtClean="0">
                <a:latin typeface="Arial" pitchFamily="34" charset="0"/>
                <a:cs typeface="Arial" pitchFamily="34" charset="0"/>
              </a:rPr>
              <a:t>touch,temperature,JPS</a:t>
            </a:r>
            <a:r>
              <a:rPr lang="en-US" sz="1800" dirty="0" smtClean="0">
                <a:latin typeface="Arial" pitchFamily="34" charset="0"/>
                <a:cs typeface="Arial" pitchFamily="34" charset="0"/>
              </a:rPr>
              <a:t> and vibration sensations normal in   		all four limbs.</a:t>
            </a:r>
          </a:p>
          <a:p>
            <a:r>
              <a:rPr lang="en-US" sz="1800" b="1" dirty="0" smtClean="0">
                <a:latin typeface="Arial" pitchFamily="34" charset="0"/>
                <a:cs typeface="Arial" pitchFamily="34" charset="0"/>
              </a:rPr>
              <a:t>DTR -             </a:t>
            </a:r>
            <a:r>
              <a:rPr lang="en-US" sz="1800" dirty="0" err="1" smtClean="0">
                <a:latin typeface="Arial" pitchFamily="34" charset="0"/>
                <a:cs typeface="Arial" pitchFamily="34" charset="0"/>
              </a:rPr>
              <a:t>Rt</a:t>
            </a:r>
            <a:r>
              <a:rPr lang="en-US" sz="1800" dirty="0" smtClean="0">
                <a:latin typeface="Arial" pitchFamily="34" charset="0"/>
                <a:cs typeface="Arial" pitchFamily="34" charset="0"/>
              </a:rPr>
              <a:t>           Lt</a:t>
            </a:r>
          </a:p>
          <a:p>
            <a:pPr marL="400050" lvl="1" indent="0">
              <a:buNone/>
            </a:pPr>
            <a:r>
              <a:rPr lang="en-US" sz="1800" dirty="0" smtClean="0">
                <a:latin typeface="Arial" pitchFamily="34" charset="0"/>
                <a:cs typeface="Arial" pitchFamily="34" charset="0"/>
              </a:rPr>
              <a:t>Biceps           ++           Pendulous</a:t>
            </a:r>
          </a:p>
          <a:p>
            <a:pPr marL="400050" lvl="1" indent="0">
              <a:buNone/>
            </a:pPr>
            <a:r>
              <a:rPr lang="en-US" sz="1800" dirty="0" smtClean="0">
                <a:latin typeface="Arial" pitchFamily="34" charset="0"/>
                <a:cs typeface="Arial" pitchFamily="34" charset="0"/>
              </a:rPr>
              <a:t>Triceps          ++           </a:t>
            </a:r>
            <a:r>
              <a:rPr lang="en-US" sz="1800" dirty="0">
                <a:latin typeface="Arial" pitchFamily="34" charset="0"/>
                <a:cs typeface="Arial" pitchFamily="34" charset="0"/>
              </a:rPr>
              <a:t>Pendulous</a:t>
            </a:r>
          </a:p>
          <a:p>
            <a:pPr marL="400050" lvl="1" indent="0">
              <a:buNone/>
            </a:pPr>
            <a:r>
              <a:rPr lang="en-US" sz="1800" dirty="0" smtClean="0">
                <a:latin typeface="Arial" pitchFamily="34" charset="0"/>
                <a:cs typeface="Arial" pitchFamily="34" charset="0"/>
              </a:rPr>
              <a:t>Supinator      </a:t>
            </a:r>
            <a:r>
              <a:rPr lang="en-US" sz="1800" dirty="0">
                <a:latin typeface="Arial" pitchFamily="34" charset="0"/>
                <a:cs typeface="Arial" pitchFamily="34" charset="0"/>
              </a:rPr>
              <a:t>++           </a:t>
            </a:r>
            <a:r>
              <a:rPr lang="en-US" sz="1800" dirty="0" smtClean="0">
                <a:latin typeface="Arial" pitchFamily="34" charset="0"/>
                <a:cs typeface="Arial" pitchFamily="34" charset="0"/>
              </a:rPr>
              <a:t>+</a:t>
            </a:r>
          </a:p>
          <a:p>
            <a:pPr marL="400050" lvl="1" indent="0">
              <a:buNone/>
            </a:pPr>
            <a:r>
              <a:rPr lang="en-US" sz="1800" dirty="0" smtClean="0">
                <a:latin typeface="Arial" pitchFamily="34" charset="0"/>
                <a:cs typeface="Arial" pitchFamily="34" charset="0"/>
              </a:rPr>
              <a:t>Knee             </a:t>
            </a:r>
            <a:r>
              <a:rPr lang="en-US" sz="1800" dirty="0">
                <a:latin typeface="Arial" pitchFamily="34" charset="0"/>
                <a:cs typeface="Arial" pitchFamily="34" charset="0"/>
              </a:rPr>
              <a:t>++           Pendulous</a:t>
            </a:r>
          </a:p>
          <a:p>
            <a:pPr marL="400050" lvl="1" indent="0">
              <a:buNone/>
            </a:pPr>
            <a:r>
              <a:rPr lang="en-US" sz="1800" dirty="0" smtClean="0">
                <a:latin typeface="Arial" pitchFamily="34" charset="0"/>
                <a:cs typeface="Arial" pitchFamily="34" charset="0"/>
              </a:rPr>
              <a:t>Ankle            </a:t>
            </a:r>
            <a:r>
              <a:rPr lang="en-US" sz="1800" dirty="0">
                <a:latin typeface="Arial" pitchFamily="34" charset="0"/>
                <a:cs typeface="Arial" pitchFamily="34" charset="0"/>
              </a:rPr>
              <a:t>++           Pendulous</a:t>
            </a:r>
          </a:p>
          <a:p>
            <a:pPr marL="400050" lvl="1" indent="0">
              <a:buNone/>
            </a:pPr>
            <a:endParaRPr lang="en-US" sz="1800" dirty="0" smtClean="0">
              <a:latin typeface="Arial" pitchFamily="34" charset="0"/>
              <a:cs typeface="Arial" pitchFamily="34" charset="0"/>
            </a:endParaRPr>
          </a:p>
          <a:p>
            <a:r>
              <a:rPr lang="en-US" sz="1800" b="1" dirty="0" smtClean="0">
                <a:latin typeface="Arial" pitchFamily="34" charset="0"/>
                <a:cs typeface="Arial" pitchFamily="34" charset="0"/>
              </a:rPr>
              <a:t>Superficial reflexes </a:t>
            </a:r>
            <a:r>
              <a:rPr lang="en-US" sz="1800" dirty="0" smtClean="0">
                <a:latin typeface="Arial" pitchFamily="34" charset="0"/>
                <a:cs typeface="Arial" pitchFamily="34" charset="0"/>
              </a:rPr>
              <a:t>– </a:t>
            </a:r>
          </a:p>
          <a:p>
            <a:pPr marL="0" indent="0">
              <a:buNone/>
            </a:pPr>
            <a:r>
              <a:rPr lang="en-US" sz="1800" dirty="0">
                <a:latin typeface="Arial" pitchFamily="34" charset="0"/>
                <a:cs typeface="Arial" pitchFamily="34" charset="0"/>
              </a:rPr>
              <a:t> </a:t>
            </a:r>
            <a:r>
              <a:rPr lang="en-US" sz="1800" dirty="0" smtClean="0">
                <a:latin typeface="Arial" pitchFamily="34" charset="0"/>
                <a:cs typeface="Arial" pitchFamily="34" charset="0"/>
              </a:rPr>
              <a:t>        Plantar reflex – </a:t>
            </a:r>
            <a:r>
              <a:rPr lang="en-US" sz="1800" dirty="0" err="1">
                <a:latin typeface="Arial" pitchFamily="34" charset="0"/>
                <a:cs typeface="Arial" pitchFamily="34" charset="0"/>
              </a:rPr>
              <a:t>B</a:t>
            </a:r>
            <a:r>
              <a:rPr lang="en-US" sz="1800" dirty="0" err="1" smtClean="0">
                <a:latin typeface="Arial" pitchFamily="34" charset="0"/>
                <a:cs typeface="Arial" pitchFamily="34" charset="0"/>
              </a:rPr>
              <a:t>/l</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upgoing</a:t>
            </a:r>
            <a:r>
              <a:rPr lang="en-US" sz="1800" dirty="0" smtClean="0">
                <a:latin typeface="Arial" pitchFamily="34" charset="0"/>
                <a:cs typeface="Arial" pitchFamily="34" charset="0"/>
              </a:rPr>
              <a:t>.</a:t>
            </a:r>
            <a:endParaRPr lang="en-US" sz="1800" dirty="0">
              <a:latin typeface="Arial" pitchFamily="34" charset="0"/>
              <a:cs typeface="Arial" pitchFamily="34" charset="0"/>
            </a:endParaRPr>
          </a:p>
          <a:p>
            <a:endParaRPr lang="en-US" dirty="0" smtClean="0"/>
          </a:p>
          <a:p>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19805367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a:latin typeface="Arial" pitchFamily="34" charset="0"/>
                <a:cs typeface="Arial" pitchFamily="34" charset="0"/>
              </a:rPr>
              <a:t>38 year old man  with gradually progressive symptoms </a:t>
            </a:r>
            <a:r>
              <a:rPr lang="en-US" sz="1800" dirty="0" smtClean="0">
                <a:latin typeface="Arial" pitchFamily="34" charset="0"/>
                <a:cs typeface="Arial" pitchFamily="34" charset="0"/>
              </a:rPr>
              <a:t>of tinnitus, decreased hearing ,facial </a:t>
            </a:r>
            <a:r>
              <a:rPr lang="en-US" sz="1800" dirty="0" err="1" smtClean="0">
                <a:latin typeface="Arial" pitchFamily="34" charset="0"/>
                <a:cs typeface="Arial" pitchFamily="34" charset="0"/>
              </a:rPr>
              <a:t>paralysis,and</a:t>
            </a:r>
            <a:r>
              <a:rPr lang="en-US" sz="1800" dirty="0" smtClean="0">
                <a:latin typeface="Arial" pitchFamily="34" charset="0"/>
                <a:cs typeface="Arial" pitchFamily="34" charset="0"/>
              </a:rPr>
              <a:t> imbalance while walking on Lt side with clinical examination suggestive of Lt side  SNHL ,facial paralysis Gr 4,cerebellar ataxia and bilateral </a:t>
            </a:r>
            <a:r>
              <a:rPr lang="en-US" sz="1800" dirty="0" err="1" smtClean="0">
                <a:latin typeface="Arial" pitchFamily="34" charset="0"/>
                <a:cs typeface="Arial" pitchFamily="34" charset="0"/>
              </a:rPr>
              <a:t>papiloedema</a:t>
            </a:r>
            <a:r>
              <a:rPr lang="en-US" sz="1800" dirty="0" smtClean="0">
                <a:latin typeface="Arial" pitchFamily="34" charset="0"/>
                <a:cs typeface="Arial" pitchFamily="34" charset="0"/>
              </a:rPr>
              <a:t> Gr 2</a:t>
            </a:r>
            <a:endParaRPr lang="en-US" sz="1800" dirty="0">
              <a:latin typeface="Arial" pitchFamily="34" charset="0"/>
              <a:cs typeface="Arial" pitchFamily="34" charset="0"/>
            </a:endParaRPr>
          </a:p>
          <a:p>
            <a:pPr marL="0" indent="0">
              <a:buNone/>
            </a:pPr>
            <a:r>
              <a:rPr lang="en-US" sz="1800" dirty="0" smtClean="0">
                <a:latin typeface="Arial" pitchFamily="34" charset="0"/>
                <a:cs typeface="Arial" pitchFamily="34" charset="0"/>
              </a:rPr>
              <a:t>      s/o </a:t>
            </a:r>
            <a:r>
              <a:rPr lang="en-US" sz="1800" b="1" dirty="0" smtClean="0">
                <a:latin typeface="Arial" pitchFamily="34" charset="0"/>
                <a:cs typeface="Arial" pitchFamily="34" charset="0"/>
              </a:rPr>
              <a:t>Lt.</a:t>
            </a:r>
            <a:r>
              <a:rPr lang="en-US" sz="1800" dirty="0" smtClean="0">
                <a:latin typeface="Arial" pitchFamily="34" charset="0"/>
                <a:cs typeface="Arial" pitchFamily="34" charset="0"/>
              </a:rPr>
              <a:t> </a:t>
            </a:r>
            <a:r>
              <a:rPr lang="en-US" sz="1800" b="1" dirty="0" smtClean="0">
                <a:latin typeface="Arial" pitchFamily="34" charset="0"/>
                <a:cs typeface="Arial" pitchFamily="34" charset="0"/>
              </a:rPr>
              <a:t>C.P angle lesion  mostly acoustic </a:t>
            </a:r>
            <a:r>
              <a:rPr lang="en-US" sz="1800" b="1" dirty="0" err="1" smtClean="0">
                <a:latin typeface="Arial" pitchFamily="34" charset="0"/>
                <a:cs typeface="Arial" pitchFamily="34" charset="0"/>
              </a:rPr>
              <a:t>schwannoma</a:t>
            </a:r>
            <a:r>
              <a:rPr lang="en-US" sz="1800" b="1" dirty="0" smtClean="0">
                <a:latin typeface="Arial" pitchFamily="34" charset="0"/>
                <a:cs typeface="Arial" pitchFamily="34" charset="0"/>
              </a:rPr>
              <a:t> extending in to the cistern with hydrocephalus.</a:t>
            </a:r>
            <a:endParaRPr lang="en-US" sz="1800" b="1" dirty="0">
              <a:latin typeface="Arial" pitchFamily="34" charset="0"/>
              <a:cs typeface="Arial" pitchFamily="34"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176192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General – Routine </a:t>
            </a:r>
            <a:r>
              <a:rPr lang="en-US" dirty="0" err="1" smtClean="0"/>
              <a:t>anaesthetic</a:t>
            </a:r>
            <a:r>
              <a:rPr lang="en-US" dirty="0" smtClean="0"/>
              <a:t> fitness.</a:t>
            </a:r>
          </a:p>
          <a:p>
            <a:r>
              <a:rPr lang="en-US" dirty="0" smtClean="0"/>
              <a:t>Audiometry – </a:t>
            </a:r>
          </a:p>
          <a:p>
            <a:r>
              <a:rPr lang="en-US" dirty="0" err="1" smtClean="0"/>
              <a:t>Perimetry</a:t>
            </a:r>
            <a:r>
              <a:rPr lang="en-US" dirty="0" smtClean="0"/>
              <a:t> - </a:t>
            </a:r>
          </a:p>
          <a:p>
            <a:r>
              <a:rPr lang="en-US" dirty="0" smtClean="0"/>
              <a:t>CT and MRI brain (P+C)</a:t>
            </a:r>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sz="3100" dirty="0" smtClean="0">
                <a:solidFill>
                  <a:srgbClr val="FF0000"/>
                </a:solidFill>
              </a:rPr>
              <a:t>Investigations –</a:t>
            </a:r>
            <a:r>
              <a:rPr lang="en-US" dirty="0" smtClean="0"/>
              <a:t> </a:t>
            </a:r>
            <a:br>
              <a:rPr lang="en-US" dirty="0" smtClean="0"/>
            </a:br>
            <a:endParaRPr lang="en-US" dirty="0"/>
          </a:p>
        </p:txBody>
      </p:sp>
    </p:spTree>
    <p:extLst>
      <p:ext uri="{BB962C8B-B14F-4D97-AF65-F5344CB8AC3E}">
        <p14:creationId xmlns:p14="http://schemas.microsoft.com/office/powerpoint/2010/main" val="26798125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2050" name="Picture 2" descr="C:\Users\Pravin\Downloads\IMG-20160130-WA0001.jpg"/>
          <p:cNvPicPr>
            <a:picLocks noChangeAspect="1" noChangeArrowheads="1"/>
          </p:cNvPicPr>
          <p:nvPr/>
        </p:nvPicPr>
        <p:blipFill rotWithShape="1">
          <a:blip r:embed="rId2">
            <a:extLst>
              <a:ext uri="{28A0092B-C50C-407E-A947-70E740481C1C}">
                <a14:useLocalDpi xmlns:a14="http://schemas.microsoft.com/office/drawing/2010/main" val="0"/>
              </a:ext>
            </a:extLst>
          </a:blip>
          <a:srcRect t="19999" b="15152"/>
          <a:stretch/>
        </p:blipFill>
        <p:spPr bwMode="auto">
          <a:xfrm>
            <a:off x="1140864" y="1"/>
            <a:ext cx="7088736" cy="662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4070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1026" name="Picture 2" descr="C:\Users\Pravin\Downloads\IMG-20160130-WA0000.jpg"/>
          <p:cNvPicPr>
            <a:picLocks noChangeAspect="1" noChangeArrowheads="1"/>
          </p:cNvPicPr>
          <p:nvPr/>
        </p:nvPicPr>
        <p:blipFill rotWithShape="1">
          <a:blip r:embed="rId2">
            <a:extLst>
              <a:ext uri="{28A0092B-C50C-407E-A947-70E740481C1C}">
                <a14:useLocalDpi xmlns:a14="http://schemas.microsoft.com/office/drawing/2010/main" val="0"/>
              </a:ext>
            </a:extLst>
          </a:blip>
          <a:srcRect t="16196"/>
          <a:stretch/>
        </p:blipFill>
        <p:spPr bwMode="auto">
          <a:xfrm>
            <a:off x="0" y="1690254"/>
            <a:ext cx="9144000" cy="4310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117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solidFill>
                  <a:srgbClr val="FF0000"/>
                </a:solidFill>
              </a:rPr>
              <a:t>Treatment</a:t>
            </a:r>
          </a:p>
          <a:p>
            <a:pPr marL="0" indent="0">
              <a:buNone/>
            </a:pPr>
            <a:r>
              <a:rPr lang="en-US" dirty="0"/>
              <a:t> </a:t>
            </a:r>
            <a:r>
              <a:rPr lang="en-US" dirty="0" smtClean="0"/>
              <a:t>       Surgical excision with facial preservation. –    	</a:t>
            </a:r>
            <a:r>
              <a:rPr lang="en-US" dirty="0" err="1" smtClean="0"/>
              <a:t>Retrosigmoid</a:t>
            </a:r>
            <a:r>
              <a:rPr lang="en-US" dirty="0" smtClean="0"/>
              <a:t> approach.</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854015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FF0000"/>
                </a:solidFill>
              </a:rPr>
              <a:t>Thank you - ---</a:t>
            </a:r>
            <a:endParaRPr lang="en-US" dirty="0">
              <a:solidFill>
                <a:srgbClr val="FF0000"/>
              </a:solidFill>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002245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900" dirty="0" smtClean="0">
                <a:latin typeface="Arial" pitchFamily="34" charset="0"/>
                <a:cs typeface="Arial" pitchFamily="34" charset="0"/>
              </a:rPr>
              <a:t>Headache with blurring of vision  – 1 </a:t>
            </a:r>
            <a:r>
              <a:rPr lang="en-US" sz="1900" dirty="0" err="1" smtClean="0">
                <a:latin typeface="Arial" pitchFamily="34" charset="0"/>
                <a:cs typeface="Arial" pitchFamily="34" charset="0"/>
              </a:rPr>
              <a:t>yr</a:t>
            </a:r>
            <a:endParaRPr lang="en-US" sz="1900" dirty="0" smtClean="0">
              <a:latin typeface="Arial" pitchFamily="34" charset="0"/>
              <a:cs typeface="Arial" pitchFamily="34" charset="0"/>
            </a:endParaRPr>
          </a:p>
          <a:p>
            <a:r>
              <a:rPr lang="en-US" sz="1900" dirty="0" smtClean="0">
                <a:latin typeface="Arial" pitchFamily="34" charset="0"/>
                <a:cs typeface="Arial" pitchFamily="34" charset="0"/>
              </a:rPr>
              <a:t>Tinnitus in </a:t>
            </a:r>
            <a:r>
              <a:rPr lang="en-US" sz="1900" dirty="0">
                <a:latin typeface="Arial" pitchFamily="34" charset="0"/>
                <a:cs typeface="Arial" pitchFamily="34" charset="0"/>
              </a:rPr>
              <a:t>L</a:t>
            </a:r>
            <a:r>
              <a:rPr lang="en-US" sz="1900" dirty="0" smtClean="0">
                <a:latin typeface="Arial" pitchFamily="34" charset="0"/>
                <a:cs typeface="Arial" pitchFamily="34" charset="0"/>
              </a:rPr>
              <a:t>t ear – 6 month</a:t>
            </a:r>
          </a:p>
          <a:p>
            <a:r>
              <a:rPr lang="en-US" sz="1900" dirty="0" smtClean="0">
                <a:latin typeface="Arial" pitchFamily="34" charset="0"/>
                <a:cs typeface="Arial" pitchFamily="34" charset="0"/>
              </a:rPr>
              <a:t>Decreased hearing on </a:t>
            </a:r>
            <a:r>
              <a:rPr lang="en-US" sz="1900" dirty="0">
                <a:latin typeface="Arial" pitchFamily="34" charset="0"/>
                <a:cs typeface="Arial" pitchFamily="34" charset="0"/>
              </a:rPr>
              <a:t>L</a:t>
            </a:r>
            <a:r>
              <a:rPr lang="en-US" sz="1900" dirty="0" smtClean="0">
                <a:latin typeface="Arial" pitchFamily="34" charset="0"/>
                <a:cs typeface="Arial" pitchFamily="34" charset="0"/>
              </a:rPr>
              <a:t>t side – 4 month</a:t>
            </a:r>
          </a:p>
          <a:p>
            <a:r>
              <a:rPr lang="en-US" sz="1900" dirty="0" smtClean="0">
                <a:latin typeface="Arial" pitchFamily="34" charset="0"/>
                <a:cs typeface="Arial" pitchFamily="34" charset="0"/>
              </a:rPr>
              <a:t>Abnormal deviation of angle of mouth to </a:t>
            </a:r>
            <a:r>
              <a:rPr lang="en-US" sz="1900" dirty="0" err="1" smtClean="0">
                <a:latin typeface="Arial" pitchFamily="34" charset="0"/>
                <a:cs typeface="Arial" pitchFamily="34" charset="0"/>
              </a:rPr>
              <a:t>Rt</a:t>
            </a:r>
            <a:r>
              <a:rPr lang="en-US" sz="1900" dirty="0" smtClean="0">
                <a:latin typeface="Arial" pitchFamily="34" charset="0"/>
                <a:cs typeface="Arial" pitchFamily="34" charset="0"/>
              </a:rPr>
              <a:t> side -1 month</a:t>
            </a:r>
          </a:p>
          <a:p>
            <a:r>
              <a:rPr lang="en-US" sz="1900" dirty="0" smtClean="0">
                <a:latin typeface="Arial" pitchFamily="34" charset="0"/>
                <a:cs typeface="Arial" pitchFamily="34" charset="0"/>
              </a:rPr>
              <a:t>Imbalance while walking – 1 month</a:t>
            </a:r>
          </a:p>
          <a:p>
            <a:pPr marL="0" indent="0">
              <a:buNone/>
            </a:pPr>
            <a:endParaRPr lang="en-US" sz="1900" dirty="0" smtClean="0">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sz="2400" dirty="0" smtClean="0">
                <a:solidFill>
                  <a:srgbClr val="FF0000"/>
                </a:solidFill>
                <a:latin typeface="Arial" pitchFamily="34" charset="0"/>
                <a:cs typeface="Arial" pitchFamily="34" charset="0"/>
              </a:rPr>
              <a:t>CHIEF COMPLAINTS - </a:t>
            </a:r>
            <a:endParaRPr lang="en-US" sz="24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173485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324600"/>
          </a:xfrm>
        </p:spPr>
        <p:txBody>
          <a:bodyPr>
            <a:normAutofit fontScale="47500" lnSpcReduction="20000"/>
          </a:bodyPr>
          <a:lstStyle/>
          <a:p>
            <a:pPr marL="0" indent="0">
              <a:lnSpc>
                <a:spcPct val="170000"/>
              </a:lnSpc>
              <a:buNone/>
            </a:pPr>
            <a:r>
              <a:rPr lang="en-US" dirty="0" smtClean="0"/>
              <a:t>	</a:t>
            </a:r>
            <a:r>
              <a:rPr lang="en-US" sz="3800" dirty="0" smtClean="0">
                <a:latin typeface="Arial" pitchFamily="34" charset="0"/>
                <a:cs typeface="Arial" pitchFamily="34" charset="0"/>
              </a:rPr>
              <a:t>Patient was apparently all right 1year back ,when he started getting mild headache. It was insidious in onset and  intermittent initially however over next 3-4 months frequency and intensity  increased and he started getting it daily. Headache is  </a:t>
            </a:r>
            <a:r>
              <a:rPr lang="en-US" sz="3800" dirty="0" err="1" smtClean="0">
                <a:latin typeface="Arial" pitchFamily="34" charset="0"/>
                <a:cs typeface="Arial" pitchFamily="34" charset="0"/>
              </a:rPr>
              <a:t>holocranial</a:t>
            </a:r>
            <a:r>
              <a:rPr lang="en-US" sz="3800" dirty="0" smtClean="0">
                <a:latin typeface="Arial" pitchFamily="34" charset="0"/>
                <a:cs typeface="Arial" pitchFamily="34" charset="0"/>
              </a:rPr>
              <a:t>, dull aching more in morning hours and  subsides by afternoon.</a:t>
            </a:r>
          </a:p>
          <a:p>
            <a:pPr marL="0" indent="0">
              <a:lnSpc>
                <a:spcPct val="170000"/>
              </a:lnSpc>
              <a:buNone/>
            </a:pPr>
            <a:r>
              <a:rPr lang="en-US" sz="3800" dirty="0">
                <a:latin typeface="Arial" pitchFamily="34" charset="0"/>
                <a:cs typeface="Arial" pitchFamily="34" charset="0"/>
              </a:rPr>
              <a:t>It </a:t>
            </a:r>
            <a:r>
              <a:rPr lang="en-US" sz="3800" dirty="0" smtClean="0">
                <a:latin typeface="Arial" pitchFamily="34" charset="0"/>
                <a:cs typeface="Arial" pitchFamily="34" charset="0"/>
              </a:rPr>
              <a:t>is </a:t>
            </a:r>
            <a:r>
              <a:rPr lang="en-US" sz="3800" dirty="0">
                <a:latin typeface="Arial" pitchFamily="34" charset="0"/>
                <a:cs typeface="Arial" pitchFamily="34" charset="0"/>
              </a:rPr>
              <a:t>associated with bilateral visual blurring since last </a:t>
            </a:r>
            <a:r>
              <a:rPr lang="en-US" sz="3800" dirty="0" smtClean="0">
                <a:latin typeface="Arial" pitchFamily="34" charset="0"/>
                <a:cs typeface="Arial" pitchFamily="34" charset="0"/>
              </a:rPr>
              <a:t>3-4 months and blurring is maximum at the height of headache.</a:t>
            </a:r>
          </a:p>
          <a:p>
            <a:pPr marL="0" indent="0">
              <a:lnSpc>
                <a:spcPct val="170000"/>
              </a:lnSpc>
              <a:buNone/>
            </a:pPr>
            <a:r>
              <a:rPr lang="en-US" sz="3800" dirty="0" smtClean="0">
                <a:latin typeface="Arial" pitchFamily="34" charset="0"/>
                <a:cs typeface="Arial" pitchFamily="34" charset="0"/>
              </a:rPr>
              <a:t>	since last one month symptoms are aggravated and are associated with multiple episodes of </a:t>
            </a:r>
            <a:r>
              <a:rPr lang="en-US" sz="3800" dirty="0" err="1" smtClean="0">
                <a:latin typeface="Arial" pitchFamily="34" charset="0"/>
                <a:cs typeface="Arial" pitchFamily="34" charset="0"/>
              </a:rPr>
              <a:t>nonbilious</a:t>
            </a:r>
            <a:r>
              <a:rPr lang="en-US" sz="3800" dirty="0" smtClean="0">
                <a:latin typeface="Arial" pitchFamily="34" charset="0"/>
                <a:cs typeface="Arial" pitchFamily="34" charset="0"/>
              </a:rPr>
              <a:t>, projectile vomiting. </a:t>
            </a:r>
            <a:r>
              <a:rPr lang="en-US" sz="3800" dirty="0">
                <a:latin typeface="Arial" pitchFamily="34" charset="0"/>
                <a:cs typeface="Arial" pitchFamily="34" charset="0"/>
              </a:rPr>
              <a:t>H</a:t>
            </a:r>
            <a:r>
              <a:rPr lang="en-US" sz="3800" dirty="0" smtClean="0">
                <a:latin typeface="Arial" pitchFamily="34" charset="0"/>
                <a:cs typeface="Arial" pitchFamily="34" charset="0"/>
              </a:rPr>
              <a:t>eadache subsides after vomiting.</a:t>
            </a:r>
          </a:p>
          <a:p>
            <a:pPr marL="0" indent="0">
              <a:lnSpc>
                <a:spcPct val="170000"/>
              </a:lnSpc>
              <a:buNone/>
            </a:pPr>
            <a:r>
              <a:rPr lang="en-US" sz="3800" dirty="0">
                <a:latin typeface="Arial" pitchFamily="34" charset="0"/>
                <a:cs typeface="Arial" pitchFamily="34" charset="0"/>
              </a:rPr>
              <a:t>	</a:t>
            </a:r>
            <a:r>
              <a:rPr lang="en-US" sz="3800" dirty="0" smtClean="0">
                <a:latin typeface="Arial" pitchFamily="34" charset="0"/>
                <a:cs typeface="Arial" pitchFamily="34" charset="0"/>
              </a:rPr>
              <a:t>Not associated with transient blackouts</a:t>
            </a:r>
          </a:p>
          <a:p>
            <a:pPr marL="0" indent="0">
              <a:lnSpc>
                <a:spcPct val="170000"/>
              </a:lnSpc>
              <a:buNone/>
            </a:pPr>
            <a:r>
              <a:rPr lang="en-US" sz="3800" dirty="0" smtClean="0">
                <a:latin typeface="Arial" pitchFamily="34" charset="0"/>
                <a:cs typeface="Arial" pitchFamily="34" charset="0"/>
              </a:rPr>
              <a:t>	No excessive lacrimation, redness of eyes, photophobia </a:t>
            </a:r>
          </a:p>
          <a:p>
            <a:pPr marL="0" indent="0">
              <a:lnSpc>
                <a:spcPct val="170000"/>
              </a:lnSpc>
              <a:buNone/>
            </a:pPr>
            <a:r>
              <a:rPr lang="en-US" sz="3800" dirty="0" smtClean="0">
                <a:latin typeface="Arial" pitchFamily="34" charset="0"/>
                <a:cs typeface="Arial" pitchFamily="34" charset="0"/>
              </a:rPr>
              <a:t>	For this </a:t>
            </a:r>
            <a:r>
              <a:rPr lang="en-US" sz="3800" dirty="0">
                <a:latin typeface="Arial" pitchFamily="34" charset="0"/>
                <a:cs typeface="Arial" pitchFamily="34" charset="0"/>
              </a:rPr>
              <a:t>he had shown to doctors multiple times and used to take over the counter analgesics on and off</a:t>
            </a:r>
            <a:r>
              <a:rPr lang="en-US" sz="3800" dirty="0" smtClean="0">
                <a:latin typeface="Arial" pitchFamily="34" charset="0"/>
                <a:cs typeface="Arial" pitchFamily="34" charset="0"/>
              </a:rPr>
              <a:t>. He </a:t>
            </a:r>
            <a:r>
              <a:rPr lang="en-US" sz="3800" dirty="0">
                <a:latin typeface="Arial" pitchFamily="34" charset="0"/>
                <a:cs typeface="Arial" pitchFamily="34" charset="0"/>
              </a:rPr>
              <a:t>also had received refractory correction and changed his glasses </a:t>
            </a:r>
            <a:r>
              <a:rPr lang="en-US" sz="3800" dirty="0" smtClean="0">
                <a:latin typeface="Arial" pitchFamily="34" charset="0"/>
                <a:cs typeface="Arial" pitchFamily="34" charset="0"/>
              </a:rPr>
              <a:t>2-3 times.</a:t>
            </a:r>
            <a:endParaRPr lang="en-US" sz="3800" dirty="0">
              <a:latin typeface="Arial" pitchFamily="34" charset="0"/>
              <a:cs typeface="Arial" pitchFamily="34" charset="0"/>
            </a:endParaRPr>
          </a:p>
          <a:p>
            <a:pPr marL="0" indent="0">
              <a:lnSpc>
                <a:spcPct val="170000"/>
              </a:lnSpc>
              <a:buNone/>
            </a:pPr>
            <a:endParaRPr lang="en-US" sz="3400" dirty="0" smtClean="0">
              <a:latin typeface="Arial" pitchFamily="34" charset="0"/>
              <a:cs typeface="Arial" pitchFamily="34" charset="0"/>
            </a:endParaRPr>
          </a:p>
          <a:p>
            <a:endParaRPr lang="en-US" dirty="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953573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smtClean="0">
                <a:latin typeface="Arial" pitchFamily="34" charset="0"/>
                <a:cs typeface="Arial" pitchFamily="34" charset="0"/>
              </a:rPr>
              <a:t>               6 </a:t>
            </a:r>
            <a:r>
              <a:rPr lang="en-US" sz="1800" dirty="0">
                <a:latin typeface="Arial" pitchFamily="34" charset="0"/>
                <a:cs typeface="Arial" pitchFamily="34" charset="0"/>
              </a:rPr>
              <a:t>months back while falling asleep in night he started getting </a:t>
            </a:r>
            <a:r>
              <a:rPr lang="en-US" sz="1800" dirty="0" smtClean="0">
                <a:latin typeface="Arial" pitchFamily="34" charset="0"/>
                <a:cs typeface="Arial" pitchFamily="34" charset="0"/>
              </a:rPr>
              <a:t>ringing  </a:t>
            </a:r>
            <a:r>
              <a:rPr lang="en-US" sz="1800" dirty="0">
                <a:latin typeface="Arial" pitchFamily="34" charset="0"/>
                <a:cs typeface="Arial" pitchFamily="34" charset="0"/>
              </a:rPr>
              <a:t>sound in L</a:t>
            </a:r>
            <a:r>
              <a:rPr lang="en-US" sz="1800" dirty="0" smtClean="0">
                <a:latin typeface="Arial" pitchFamily="34" charset="0"/>
                <a:cs typeface="Arial" pitchFamily="34" charset="0"/>
              </a:rPr>
              <a:t>t </a:t>
            </a:r>
            <a:r>
              <a:rPr lang="en-US" sz="1800" dirty="0">
                <a:latin typeface="Arial" pitchFamily="34" charset="0"/>
                <a:cs typeface="Arial" pitchFamily="34" charset="0"/>
              </a:rPr>
              <a:t>ear </a:t>
            </a:r>
            <a:r>
              <a:rPr lang="en-US" sz="1800" dirty="0" smtClean="0">
                <a:latin typeface="Arial" pitchFamily="34" charset="0"/>
                <a:cs typeface="Arial" pitchFamily="34" charset="0"/>
              </a:rPr>
              <a:t>though It </a:t>
            </a:r>
            <a:r>
              <a:rPr lang="en-US" sz="1800" dirty="0">
                <a:latin typeface="Arial" pitchFamily="34" charset="0"/>
                <a:cs typeface="Arial" pitchFamily="34" charset="0"/>
              </a:rPr>
              <a:t>was not audible </a:t>
            </a:r>
            <a:r>
              <a:rPr lang="en-US" sz="1800" dirty="0" smtClean="0">
                <a:latin typeface="Arial" pitchFamily="34" charset="0"/>
                <a:cs typeface="Arial" pitchFamily="34" charset="0"/>
              </a:rPr>
              <a:t>to any </a:t>
            </a:r>
            <a:r>
              <a:rPr lang="en-US" sz="1800" dirty="0">
                <a:latin typeface="Arial" pitchFamily="34" charset="0"/>
                <a:cs typeface="Arial" pitchFamily="34" charset="0"/>
              </a:rPr>
              <a:t>other family </a:t>
            </a:r>
            <a:r>
              <a:rPr lang="en-US" sz="1800" dirty="0" smtClean="0">
                <a:latin typeface="Arial" pitchFamily="34" charset="0"/>
                <a:cs typeface="Arial" pitchFamily="34" charset="0"/>
              </a:rPr>
              <a:t>members</a:t>
            </a:r>
          </a:p>
          <a:p>
            <a:r>
              <a:rPr lang="en-US" sz="1800" dirty="0">
                <a:latin typeface="Arial" pitchFamily="34" charset="0"/>
                <a:cs typeface="Arial" pitchFamily="34" charset="0"/>
              </a:rPr>
              <a:t> </a:t>
            </a:r>
            <a:r>
              <a:rPr lang="en-US" sz="1800" dirty="0" smtClean="0">
                <a:latin typeface="Arial" pitchFamily="34" charset="0"/>
                <a:cs typeface="Arial" pitchFamily="34" charset="0"/>
              </a:rPr>
              <a:t>               Next </a:t>
            </a:r>
            <a:r>
              <a:rPr lang="en-US" sz="1800" dirty="0">
                <a:latin typeface="Arial" pitchFamily="34" charset="0"/>
                <a:cs typeface="Arial" pitchFamily="34" charset="0"/>
              </a:rPr>
              <a:t>morning he cleared some wax from the ear but the ringing sensation </a:t>
            </a:r>
            <a:r>
              <a:rPr lang="en-US" sz="1800" dirty="0" smtClean="0">
                <a:latin typeface="Arial" pitchFamily="34" charset="0"/>
                <a:cs typeface="Arial" pitchFamily="34" charset="0"/>
              </a:rPr>
              <a:t>persisted. It </a:t>
            </a:r>
            <a:r>
              <a:rPr lang="en-US" sz="1800" dirty="0">
                <a:latin typeface="Arial" pitchFamily="34" charset="0"/>
                <a:cs typeface="Arial" pitchFamily="34" charset="0"/>
              </a:rPr>
              <a:t>was intermittent initially but over next 1 </a:t>
            </a:r>
            <a:r>
              <a:rPr lang="en-US" sz="1800" dirty="0" smtClean="0">
                <a:latin typeface="Arial" pitchFamily="34" charset="0"/>
                <a:cs typeface="Arial" pitchFamily="34" charset="0"/>
              </a:rPr>
              <a:t>week </a:t>
            </a:r>
            <a:r>
              <a:rPr lang="en-US" sz="1800" dirty="0">
                <a:latin typeface="Arial" pitchFamily="34" charset="0"/>
                <a:cs typeface="Arial" pitchFamily="34" charset="0"/>
              </a:rPr>
              <a:t>it became </a:t>
            </a:r>
            <a:r>
              <a:rPr lang="en-US" sz="1800" dirty="0" smtClean="0">
                <a:latin typeface="Arial" pitchFamily="34" charset="0"/>
                <a:cs typeface="Arial" pitchFamily="34" charset="0"/>
              </a:rPr>
              <a:t>continuous, increased </a:t>
            </a:r>
            <a:r>
              <a:rPr lang="en-US" sz="1800" dirty="0">
                <a:latin typeface="Arial" pitchFamily="34" charset="0"/>
                <a:cs typeface="Arial" pitchFamily="34" charset="0"/>
              </a:rPr>
              <a:t>in intensity and started interfering with his routine activities like talking on phone</a:t>
            </a:r>
            <a:r>
              <a:rPr lang="en-US" sz="1800" dirty="0" smtClean="0">
                <a:latin typeface="Arial" pitchFamily="34" charset="0"/>
                <a:cs typeface="Arial" pitchFamily="34" charset="0"/>
              </a:rPr>
              <a:t>, watching </a:t>
            </a:r>
            <a:r>
              <a:rPr lang="en-US" sz="1800" dirty="0">
                <a:latin typeface="Arial" pitchFamily="34" charset="0"/>
                <a:cs typeface="Arial" pitchFamily="34" charset="0"/>
              </a:rPr>
              <a:t>TV or regular conversation and sleeping </a:t>
            </a:r>
            <a:r>
              <a:rPr lang="en-US" sz="1800" dirty="0" smtClean="0">
                <a:latin typeface="Arial" pitchFamily="34" charset="0"/>
                <a:cs typeface="Arial" pitchFamily="34" charset="0"/>
              </a:rPr>
              <a:t>also.</a:t>
            </a:r>
            <a:endParaRPr lang="en-US" sz="1800" dirty="0">
              <a:latin typeface="Arial" pitchFamily="34" charset="0"/>
              <a:cs typeface="Arial" pitchFamily="34" charset="0"/>
            </a:endParaRPr>
          </a:p>
          <a:p>
            <a:r>
              <a:rPr lang="en-US" sz="1800" dirty="0" smtClean="0">
                <a:latin typeface="Arial" pitchFamily="34" charset="0"/>
                <a:cs typeface="Arial" pitchFamily="34" charset="0"/>
              </a:rPr>
              <a:t>                 He </a:t>
            </a:r>
            <a:r>
              <a:rPr lang="en-US" sz="1800" dirty="0">
                <a:latin typeface="Arial" pitchFamily="34" charset="0"/>
                <a:cs typeface="Arial" pitchFamily="34" charset="0"/>
              </a:rPr>
              <a:t>could not observe any pulsatile variation of sound correlating with heartbeats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                  Change </a:t>
            </a:r>
            <a:r>
              <a:rPr lang="en-US" sz="1800" dirty="0">
                <a:latin typeface="Arial" pitchFamily="34" charset="0"/>
                <a:cs typeface="Arial" pitchFamily="34" charset="0"/>
              </a:rPr>
              <a:t>in </a:t>
            </a:r>
            <a:r>
              <a:rPr lang="en-US" sz="1800" dirty="0" smtClean="0">
                <a:latin typeface="Arial" pitchFamily="34" charset="0"/>
                <a:cs typeface="Arial" pitchFamily="34" charset="0"/>
              </a:rPr>
              <a:t>intensity of sound  </a:t>
            </a:r>
            <a:r>
              <a:rPr lang="en-US" sz="1800" dirty="0">
                <a:latin typeface="Arial" pitchFamily="34" charset="0"/>
                <a:cs typeface="Arial" pitchFamily="34" charset="0"/>
              </a:rPr>
              <a:t>with changing head position</a:t>
            </a:r>
            <a:r>
              <a:rPr lang="en-US" sz="1800" dirty="0" smtClean="0">
                <a:latin typeface="Arial" pitchFamily="34" charset="0"/>
                <a:cs typeface="Arial" pitchFamily="34" charset="0"/>
              </a:rPr>
              <a:t>.</a:t>
            </a:r>
          </a:p>
          <a:p>
            <a:endParaRPr lang="en-US" sz="1800" dirty="0" smtClean="0">
              <a:latin typeface="Arial" pitchFamily="34" charset="0"/>
              <a:cs typeface="Arial" pitchFamily="34" charset="0"/>
            </a:endParaRP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210935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900" dirty="0" smtClean="0">
                <a:latin typeface="Arial" pitchFamily="34" charset="0"/>
                <a:cs typeface="Arial" pitchFamily="34" charset="0"/>
              </a:rPr>
              <a:t>              Gradually </a:t>
            </a:r>
            <a:r>
              <a:rPr lang="en-US" sz="1900" dirty="0">
                <a:latin typeface="Arial" pitchFamily="34" charset="0"/>
                <a:cs typeface="Arial" pitchFamily="34" charset="0"/>
              </a:rPr>
              <a:t>he noticed his hearing is also decreased on </a:t>
            </a:r>
            <a:r>
              <a:rPr lang="en-US" sz="1900" dirty="0" smtClean="0">
                <a:latin typeface="Arial" pitchFamily="34" charset="0"/>
                <a:cs typeface="Arial" pitchFamily="34" charset="0"/>
              </a:rPr>
              <a:t>Lt. </a:t>
            </a:r>
            <a:r>
              <a:rPr lang="en-US" sz="1900" dirty="0">
                <a:latin typeface="Arial" pitchFamily="34" charset="0"/>
                <a:cs typeface="Arial" pitchFamily="34" charset="0"/>
              </a:rPr>
              <a:t>side </a:t>
            </a:r>
            <a:r>
              <a:rPr lang="en-US" sz="1900" dirty="0" smtClean="0">
                <a:latin typeface="Arial" pitchFamily="34" charset="0"/>
                <a:cs typeface="Arial" pitchFamily="34" charset="0"/>
              </a:rPr>
              <a:t>as, </a:t>
            </a:r>
            <a:r>
              <a:rPr lang="en-US" sz="1900" dirty="0">
                <a:latin typeface="Arial" pitchFamily="34" charset="0"/>
                <a:cs typeface="Arial" pitchFamily="34" charset="0"/>
              </a:rPr>
              <a:t>while talking to people he </a:t>
            </a:r>
            <a:r>
              <a:rPr lang="en-US" sz="1900" dirty="0" smtClean="0">
                <a:latin typeface="Arial" pitchFamily="34" charset="0"/>
                <a:cs typeface="Arial" pitchFamily="34" charset="0"/>
              </a:rPr>
              <a:t>had </a:t>
            </a:r>
            <a:r>
              <a:rPr lang="en-US" sz="1900" dirty="0">
                <a:latin typeface="Arial" pitchFamily="34" charset="0"/>
                <a:cs typeface="Arial" pitchFamily="34" charset="0"/>
              </a:rPr>
              <a:t>to turn his </a:t>
            </a:r>
            <a:r>
              <a:rPr lang="en-US" sz="1900" dirty="0" smtClean="0">
                <a:latin typeface="Arial" pitchFamily="34" charset="0"/>
                <a:cs typeface="Arial" pitchFamily="34" charset="0"/>
              </a:rPr>
              <a:t>Rt. </a:t>
            </a:r>
            <a:r>
              <a:rPr lang="en-US" sz="1900" dirty="0">
                <a:latin typeface="Arial" pitchFamily="34" charset="0"/>
                <a:cs typeface="Arial" pitchFamily="34" charset="0"/>
              </a:rPr>
              <a:t>ear to  them and had to use </a:t>
            </a:r>
            <a:r>
              <a:rPr lang="en-US" sz="1900" dirty="0" smtClean="0">
                <a:latin typeface="Arial" pitchFamily="34" charset="0"/>
                <a:cs typeface="Arial" pitchFamily="34" charset="0"/>
              </a:rPr>
              <a:t>Rt. </a:t>
            </a:r>
            <a:r>
              <a:rPr lang="en-US" sz="1900" dirty="0">
                <a:latin typeface="Arial" pitchFamily="34" charset="0"/>
                <a:cs typeface="Arial" pitchFamily="34" charset="0"/>
              </a:rPr>
              <a:t>ear while talking on mobile </a:t>
            </a:r>
            <a:r>
              <a:rPr lang="en-US" sz="1900" dirty="0" smtClean="0">
                <a:latin typeface="Arial" pitchFamily="34" charset="0"/>
                <a:cs typeface="Arial" pitchFamily="34" charset="0"/>
              </a:rPr>
              <a:t>phone.</a:t>
            </a:r>
          </a:p>
          <a:p>
            <a:r>
              <a:rPr lang="en-US" sz="1900" dirty="0">
                <a:latin typeface="Arial" pitchFamily="34" charset="0"/>
                <a:cs typeface="Arial" pitchFamily="34" charset="0"/>
              </a:rPr>
              <a:t> </a:t>
            </a:r>
            <a:r>
              <a:rPr lang="en-US" sz="1900" dirty="0" smtClean="0">
                <a:latin typeface="Arial" pitchFamily="34" charset="0"/>
                <a:cs typeface="Arial" pitchFamily="34" charset="0"/>
              </a:rPr>
              <a:t>              Hearing </a:t>
            </a:r>
            <a:r>
              <a:rPr lang="en-US" sz="1900" dirty="0">
                <a:latin typeface="Arial" pitchFamily="34" charset="0"/>
                <a:cs typeface="Arial" pitchFamily="34" charset="0"/>
              </a:rPr>
              <a:t>decreased over the period so that at present he cant hear normal conversation from L</a:t>
            </a:r>
            <a:r>
              <a:rPr lang="en-US" sz="1900" dirty="0" smtClean="0">
                <a:latin typeface="Arial" pitchFamily="34" charset="0"/>
                <a:cs typeface="Arial" pitchFamily="34" charset="0"/>
              </a:rPr>
              <a:t>t </a:t>
            </a:r>
            <a:r>
              <a:rPr lang="en-US" sz="1900" dirty="0">
                <a:latin typeface="Arial" pitchFamily="34" charset="0"/>
                <a:cs typeface="Arial" pitchFamily="34" charset="0"/>
              </a:rPr>
              <a:t>side</a:t>
            </a:r>
            <a:r>
              <a:rPr lang="en-US" sz="1900" dirty="0" smtClean="0">
                <a:latin typeface="Arial" pitchFamily="34" charset="0"/>
                <a:cs typeface="Arial" pitchFamily="34" charset="0"/>
              </a:rPr>
              <a:t>.</a:t>
            </a:r>
          </a:p>
          <a:p>
            <a:r>
              <a:rPr lang="en-US" sz="1900" dirty="0" smtClean="0">
                <a:latin typeface="Arial" pitchFamily="34" charset="0"/>
                <a:cs typeface="Arial" pitchFamily="34" charset="0"/>
              </a:rPr>
              <a:t>               Relatives </a:t>
            </a:r>
            <a:r>
              <a:rPr lang="en-US" sz="1900" dirty="0">
                <a:latin typeface="Arial" pitchFamily="34" charset="0"/>
                <a:cs typeface="Arial" pitchFamily="34" charset="0"/>
              </a:rPr>
              <a:t>also noticed that he is talking in loud voice since last 4 </a:t>
            </a:r>
            <a:r>
              <a:rPr lang="en-US" sz="1900" dirty="0" smtClean="0">
                <a:latin typeface="Arial" pitchFamily="34" charset="0"/>
                <a:cs typeface="Arial" pitchFamily="34" charset="0"/>
              </a:rPr>
              <a:t>months.</a:t>
            </a:r>
          </a:p>
          <a:p>
            <a:r>
              <a:rPr lang="en-US" sz="1900" dirty="0" smtClean="0">
                <a:latin typeface="Arial" pitchFamily="34" charset="0"/>
                <a:cs typeface="Arial" pitchFamily="34" charset="0"/>
              </a:rPr>
              <a:t>NO H/O </a:t>
            </a:r>
          </a:p>
          <a:p>
            <a:pPr lvl="1"/>
            <a:r>
              <a:rPr lang="en-US" sz="1800" dirty="0" smtClean="0">
                <a:latin typeface="Arial" pitchFamily="34" charset="0"/>
                <a:cs typeface="Arial" pitchFamily="34" charset="0"/>
              </a:rPr>
              <a:t>Earache </a:t>
            </a:r>
            <a:r>
              <a:rPr lang="en-US" sz="1800" dirty="0">
                <a:latin typeface="Arial" pitchFamily="34" charset="0"/>
                <a:cs typeface="Arial" pitchFamily="34" charset="0"/>
              </a:rPr>
              <a:t>, </a:t>
            </a:r>
            <a:r>
              <a:rPr lang="en-US" sz="1800" dirty="0" smtClean="0">
                <a:latin typeface="Arial" pitchFamily="34" charset="0"/>
                <a:cs typeface="Arial" pitchFamily="34" charset="0"/>
              </a:rPr>
              <a:t>ear discharge</a:t>
            </a:r>
            <a:endParaRPr lang="en-US" sz="1800" dirty="0">
              <a:latin typeface="Arial" pitchFamily="34" charset="0"/>
              <a:cs typeface="Arial" pitchFamily="34" charset="0"/>
            </a:endParaRPr>
          </a:p>
          <a:p>
            <a:pPr lvl="1"/>
            <a:r>
              <a:rPr lang="en-US" sz="1800" dirty="0">
                <a:latin typeface="Arial" pitchFamily="34" charset="0"/>
                <a:cs typeface="Arial" pitchFamily="34" charset="0"/>
              </a:rPr>
              <a:t>Prolong exposure to loud noise </a:t>
            </a:r>
          </a:p>
          <a:p>
            <a:pPr lvl="1"/>
            <a:r>
              <a:rPr lang="en-US" sz="1800" dirty="0">
                <a:latin typeface="Arial" pitchFamily="34" charset="0"/>
                <a:cs typeface="Arial" pitchFamily="34" charset="0"/>
              </a:rPr>
              <a:t>Exposure to </a:t>
            </a:r>
            <a:r>
              <a:rPr lang="en-US" sz="1800" dirty="0" smtClean="0">
                <a:latin typeface="Arial" pitchFamily="34" charset="0"/>
                <a:cs typeface="Arial" pitchFamily="34" charset="0"/>
              </a:rPr>
              <a:t>ototoxic </a:t>
            </a:r>
            <a:r>
              <a:rPr lang="en-US" sz="1800" dirty="0">
                <a:latin typeface="Arial" pitchFamily="34" charset="0"/>
                <a:cs typeface="Arial" pitchFamily="34" charset="0"/>
              </a:rPr>
              <a:t>drugs.</a:t>
            </a:r>
          </a:p>
          <a:p>
            <a:pPr lvl="1"/>
            <a:r>
              <a:rPr lang="en-US" sz="1800" dirty="0" smtClean="0">
                <a:latin typeface="Arial" pitchFamily="34" charset="0"/>
                <a:cs typeface="Arial" pitchFamily="34" charset="0"/>
              </a:rPr>
              <a:t>Trauma with bloody discharge</a:t>
            </a:r>
            <a:endParaRPr lang="en-US" sz="1800" dirty="0">
              <a:latin typeface="Arial" pitchFamily="34" charset="0"/>
              <a:cs typeface="Arial" pitchFamily="34" charset="0"/>
            </a:endParaRPr>
          </a:p>
          <a:p>
            <a:pPr lvl="1"/>
            <a:r>
              <a:rPr lang="en-US" sz="1800" dirty="0">
                <a:latin typeface="Arial" pitchFamily="34" charset="0"/>
                <a:cs typeface="Arial" pitchFamily="34" charset="0"/>
              </a:rPr>
              <a:t>Fluctuating changes in hearing loss.</a:t>
            </a:r>
          </a:p>
          <a:p>
            <a:pPr lvl="1"/>
            <a:r>
              <a:rPr lang="en-US" sz="1800" dirty="0">
                <a:latin typeface="Arial" pitchFamily="34" charset="0"/>
                <a:cs typeface="Arial" pitchFamily="34" charset="0"/>
              </a:rPr>
              <a:t>Hearing better in noisy surrounding.</a:t>
            </a:r>
          </a:p>
          <a:p>
            <a:pPr lvl="1"/>
            <a:endParaRPr lang="en-US" sz="1800" dirty="0">
              <a:latin typeface="Arial" pitchFamily="34" charset="0"/>
              <a:cs typeface="Arial" pitchFamily="34" charset="0"/>
            </a:endParaRPr>
          </a:p>
          <a:p>
            <a:pPr lvl="1"/>
            <a:endParaRPr lang="en-US" sz="18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833148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305800" cy="5211763"/>
          </a:xfrm>
        </p:spPr>
        <p:txBody>
          <a:bodyPr>
            <a:normAutofit lnSpcReduction="10000"/>
          </a:bodyPr>
          <a:lstStyle/>
          <a:p>
            <a:r>
              <a:rPr lang="en-US" sz="1900" dirty="0" smtClean="0">
                <a:latin typeface="Arial" pitchFamily="34" charset="0"/>
                <a:cs typeface="Arial" pitchFamily="34" charset="0"/>
              </a:rPr>
              <a:t> 	1 </a:t>
            </a:r>
            <a:r>
              <a:rPr lang="en-US" sz="1900" dirty="0">
                <a:latin typeface="Arial" pitchFamily="34" charset="0"/>
                <a:cs typeface="Arial" pitchFamily="34" charset="0"/>
              </a:rPr>
              <a:t>month back </a:t>
            </a:r>
            <a:r>
              <a:rPr lang="en-US" sz="1900" dirty="0" smtClean="0">
                <a:latin typeface="Arial" pitchFamily="34" charset="0"/>
                <a:cs typeface="Arial" pitchFamily="34" charset="0"/>
              </a:rPr>
              <a:t>as he was </a:t>
            </a:r>
            <a:r>
              <a:rPr lang="en-US" sz="1900" dirty="0">
                <a:latin typeface="Arial" pitchFamily="34" charset="0"/>
                <a:cs typeface="Arial" pitchFamily="34" charset="0"/>
              </a:rPr>
              <a:t>going to farm he started experiencing imbalance while walking and </a:t>
            </a:r>
            <a:r>
              <a:rPr lang="en-US" sz="1900" dirty="0" smtClean="0">
                <a:latin typeface="Arial" pitchFamily="34" charset="0"/>
                <a:cs typeface="Arial" pitchFamily="34" charset="0"/>
              </a:rPr>
              <a:t>drifting towards </a:t>
            </a:r>
            <a:r>
              <a:rPr lang="en-US" sz="1900" dirty="0">
                <a:latin typeface="Arial" pitchFamily="34" charset="0"/>
                <a:cs typeface="Arial" pitchFamily="34" charset="0"/>
              </a:rPr>
              <a:t>left side. </a:t>
            </a:r>
            <a:r>
              <a:rPr lang="en-US" sz="1900" dirty="0" smtClean="0">
                <a:latin typeface="Arial" pitchFamily="34" charset="0"/>
                <a:cs typeface="Arial" pitchFamily="34" charset="0"/>
              </a:rPr>
              <a:t>Gradually he also noticed that he has to stand with  a broad </a:t>
            </a:r>
            <a:r>
              <a:rPr lang="en-US" sz="1900" dirty="0">
                <a:latin typeface="Arial" pitchFamily="34" charset="0"/>
                <a:cs typeface="Arial" pitchFamily="34" charset="0"/>
              </a:rPr>
              <a:t>based </a:t>
            </a:r>
            <a:r>
              <a:rPr lang="en-US" sz="1900" dirty="0" smtClean="0">
                <a:latin typeface="Arial" pitchFamily="34" charset="0"/>
                <a:cs typeface="Arial" pitchFamily="34" charset="0"/>
              </a:rPr>
              <a:t>stance else he used to sway /fall to </a:t>
            </a:r>
            <a:r>
              <a:rPr lang="en-US" sz="1900" dirty="0">
                <a:latin typeface="Arial" pitchFamily="34" charset="0"/>
                <a:cs typeface="Arial" pitchFamily="34" charset="0"/>
              </a:rPr>
              <a:t>L</a:t>
            </a:r>
            <a:r>
              <a:rPr lang="en-US" sz="1900" dirty="0" smtClean="0">
                <a:latin typeface="Arial" pitchFamily="34" charset="0"/>
                <a:cs typeface="Arial" pitchFamily="34" charset="0"/>
              </a:rPr>
              <a:t>t side.</a:t>
            </a:r>
          </a:p>
          <a:p>
            <a:r>
              <a:rPr lang="en-US" sz="1900" dirty="0" smtClean="0">
                <a:latin typeface="Arial" pitchFamily="34" charset="0"/>
                <a:cs typeface="Arial" pitchFamily="34" charset="0"/>
              </a:rPr>
              <a:t> 	Imbalance </a:t>
            </a:r>
            <a:r>
              <a:rPr lang="en-US" sz="1900" dirty="0">
                <a:latin typeface="Arial" pitchFamily="34" charset="0"/>
                <a:cs typeface="Arial" pitchFamily="34" charset="0"/>
              </a:rPr>
              <a:t>worsened rapidly and within one week he became </a:t>
            </a:r>
            <a:r>
              <a:rPr lang="en-US" sz="1900" dirty="0" smtClean="0">
                <a:latin typeface="Arial" pitchFamily="34" charset="0"/>
                <a:cs typeface="Arial" pitchFamily="34" charset="0"/>
              </a:rPr>
              <a:t>homebound  and  started taking support while standing and </a:t>
            </a:r>
            <a:r>
              <a:rPr lang="en-US" sz="1900" dirty="0" err="1" smtClean="0">
                <a:latin typeface="Arial" pitchFamily="34" charset="0"/>
                <a:cs typeface="Arial" pitchFamily="34" charset="0"/>
              </a:rPr>
              <a:t>walking.He</a:t>
            </a:r>
            <a:r>
              <a:rPr lang="en-US" sz="1900" dirty="0" smtClean="0">
                <a:latin typeface="Arial" pitchFamily="34" charset="0"/>
                <a:cs typeface="Arial" pitchFamily="34" charset="0"/>
              </a:rPr>
              <a:t> also started getting giddiness immediately after getting up from bed which used to settle within few seconds.</a:t>
            </a:r>
          </a:p>
          <a:p>
            <a:r>
              <a:rPr lang="en-US" sz="1900" dirty="0" smtClean="0">
                <a:latin typeface="Arial" pitchFamily="34" charset="0"/>
                <a:cs typeface="Arial" pitchFamily="34" charset="0"/>
              </a:rPr>
              <a:t> 	He was troubled while </a:t>
            </a:r>
            <a:r>
              <a:rPr lang="en-US" sz="1900" dirty="0">
                <a:latin typeface="Arial" pitchFamily="34" charset="0"/>
                <a:cs typeface="Arial" pitchFamily="34" charset="0"/>
              </a:rPr>
              <a:t>doing any activity with left hand like holding news paper </a:t>
            </a:r>
            <a:r>
              <a:rPr lang="en-US" sz="1900" dirty="0" smtClean="0">
                <a:latin typeface="Arial" pitchFamily="34" charset="0"/>
                <a:cs typeface="Arial" pitchFamily="34" charset="0"/>
              </a:rPr>
              <a:t>or cup </a:t>
            </a:r>
            <a:r>
              <a:rPr lang="en-US" sz="1900" dirty="0">
                <a:latin typeface="Arial" pitchFamily="34" charset="0"/>
                <a:cs typeface="Arial" pitchFamily="34" charset="0"/>
              </a:rPr>
              <a:t>of tea</a:t>
            </a:r>
            <a:r>
              <a:rPr lang="en-US" sz="1900" dirty="0" smtClean="0">
                <a:latin typeface="Arial" pitchFamily="34" charset="0"/>
                <a:cs typeface="Arial" pitchFamily="34" charset="0"/>
              </a:rPr>
              <a:t>. </a:t>
            </a:r>
            <a:r>
              <a:rPr lang="en-US" sz="1900" dirty="0">
                <a:latin typeface="Arial" pitchFamily="34" charset="0"/>
                <a:cs typeface="Arial" pitchFamily="34" charset="0"/>
              </a:rPr>
              <a:t>H</a:t>
            </a:r>
            <a:r>
              <a:rPr lang="en-US" sz="1900" dirty="0" smtClean="0">
                <a:latin typeface="Arial" pitchFamily="34" charset="0"/>
                <a:cs typeface="Arial" pitchFamily="34" charset="0"/>
              </a:rPr>
              <a:t>is </a:t>
            </a:r>
            <a:r>
              <a:rPr lang="en-US" sz="1900" dirty="0">
                <a:latin typeface="Arial" pitchFamily="34" charset="0"/>
                <a:cs typeface="Arial" pitchFamily="34" charset="0"/>
              </a:rPr>
              <a:t>hand started swaying while reaching the </a:t>
            </a:r>
            <a:r>
              <a:rPr lang="en-US" sz="1900" dirty="0" smtClean="0">
                <a:latin typeface="Arial" pitchFamily="34" charset="0"/>
                <a:cs typeface="Arial" pitchFamily="34" charset="0"/>
              </a:rPr>
              <a:t>objects and used to overshoot them.</a:t>
            </a:r>
          </a:p>
          <a:p>
            <a:r>
              <a:rPr lang="en-US" sz="1900" dirty="0" smtClean="0">
                <a:latin typeface="Arial" pitchFamily="34" charset="0"/>
                <a:cs typeface="Arial" pitchFamily="34" charset="0"/>
              </a:rPr>
              <a:t>No </a:t>
            </a:r>
            <a:r>
              <a:rPr lang="en-US" sz="1900" dirty="0">
                <a:latin typeface="Arial" pitchFamily="34" charset="0"/>
                <a:cs typeface="Arial" pitchFamily="34" charset="0"/>
              </a:rPr>
              <a:t>h/o abnormal movements of </a:t>
            </a:r>
            <a:r>
              <a:rPr lang="en-US" sz="1900" dirty="0" smtClean="0">
                <a:latin typeface="Arial" pitchFamily="34" charset="0"/>
                <a:cs typeface="Arial" pitchFamily="34" charset="0"/>
              </a:rPr>
              <a:t>limbs at rest</a:t>
            </a:r>
            <a:endParaRPr lang="en-US" sz="1900" dirty="0">
              <a:latin typeface="Arial" pitchFamily="34" charset="0"/>
              <a:cs typeface="Arial" pitchFamily="34" charset="0"/>
            </a:endParaRPr>
          </a:p>
          <a:p>
            <a:r>
              <a:rPr lang="en-US" sz="1900" dirty="0">
                <a:latin typeface="Arial" pitchFamily="34" charset="0"/>
                <a:cs typeface="Arial" pitchFamily="34" charset="0"/>
              </a:rPr>
              <a:t>No h/o weakness of limb</a:t>
            </a:r>
          </a:p>
          <a:p>
            <a:r>
              <a:rPr lang="en-US" sz="1900" dirty="0">
                <a:latin typeface="Arial" pitchFamily="34" charset="0"/>
                <a:cs typeface="Arial" pitchFamily="34" charset="0"/>
              </a:rPr>
              <a:t>No h/o difficulty in feeling ground or slipping of </a:t>
            </a:r>
            <a:r>
              <a:rPr lang="en-US" sz="1900" dirty="0" smtClean="0">
                <a:latin typeface="Arial" pitchFamily="34" charset="0"/>
                <a:cs typeface="Arial" pitchFamily="34" charset="0"/>
              </a:rPr>
              <a:t>foot wears</a:t>
            </a:r>
            <a:endParaRPr lang="en-US" sz="1900" dirty="0">
              <a:latin typeface="Arial" pitchFamily="34" charset="0"/>
              <a:cs typeface="Arial" pitchFamily="34" charset="0"/>
            </a:endParaRPr>
          </a:p>
          <a:p>
            <a:r>
              <a:rPr lang="en-US" sz="1900" dirty="0">
                <a:latin typeface="Arial" pitchFamily="34" charset="0"/>
                <a:cs typeface="Arial" pitchFamily="34" charset="0"/>
              </a:rPr>
              <a:t>No h/o worsening the instability in dark </a:t>
            </a:r>
            <a:r>
              <a:rPr lang="en-US" sz="1900" dirty="0" smtClean="0">
                <a:latin typeface="Arial" pitchFamily="34" charset="0"/>
                <a:cs typeface="Arial" pitchFamily="34" charset="0"/>
              </a:rPr>
              <a:t>or with </a:t>
            </a:r>
            <a:r>
              <a:rPr lang="en-US" sz="1900" dirty="0">
                <a:latin typeface="Arial" pitchFamily="34" charset="0"/>
                <a:cs typeface="Arial" pitchFamily="34" charset="0"/>
              </a:rPr>
              <a:t>closed eyes</a:t>
            </a:r>
            <a:r>
              <a:rPr lang="en-US" sz="1900" dirty="0" smtClean="0">
                <a:latin typeface="Arial" pitchFamily="34" charset="0"/>
                <a:cs typeface="Arial" pitchFamily="34" charset="0"/>
              </a:rPr>
              <a:t>.</a:t>
            </a:r>
          </a:p>
          <a:p>
            <a:r>
              <a:rPr lang="en-US" sz="1900" dirty="0" smtClean="0">
                <a:latin typeface="Arial" pitchFamily="34" charset="0"/>
                <a:cs typeface="Arial" pitchFamily="34" charset="0"/>
              </a:rPr>
              <a:t>No h/o difficulty in negotiating through narrow passages and sudden turning backwards while walking.</a:t>
            </a:r>
            <a:endParaRPr lang="en-US" sz="1900" dirty="0">
              <a:latin typeface="Arial" pitchFamily="34" charset="0"/>
              <a:cs typeface="Arial" pitchFamily="34" charset="0"/>
            </a:endParaRP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219141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smtClean="0">
                <a:latin typeface="Arial" pitchFamily="34" charset="0"/>
                <a:cs typeface="Arial" pitchFamily="34" charset="0"/>
              </a:rPr>
              <a:t> 	1 months back while sleeping patient’s relatives noticed that his left eye is remaining open. Next morning while washing the face  he noticed it and  attempted to close Lt. eye but was not possible. He also noticed that his Lt. eyeball was moving upwards with every attempt of eye closure and even </a:t>
            </a:r>
            <a:r>
              <a:rPr lang="en-US" sz="1800" dirty="0">
                <a:latin typeface="Arial" pitchFamily="34" charset="0"/>
                <a:cs typeface="Arial" pitchFamily="34" charset="0"/>
              </a:rPr>
              <a:t>L</a:t>
            </a:r>
            <a:r>
              <a:rPr lang="en-US" sz="1800" dirty="0" smtClean="0">
                <a:latin typeface="Arial" pitchFamily="34" charset="0"/>
                <a:cs typeface="Arial" pitchFamily="34" charset="0"/>
              </a:rPr>
              <a:t>t half of forehead is devoid of wrinkles.</a:t>
            </a:r>
          </a:p>
          <a:p>
            <a:r>
              <a:rPr lang="en-US" sz="1800" dirty="0" smtClean="0">
                <a:latin typeface="Arial" pitchFamily="34" charset="0"/>
                <a:cs typeface="Arial" pitchFamily="34" charset="0"/>
              </a:rPr>
              <a:t> 	In next  4-5  days he noticed while talking and laughing his angle of mouth started deviating to </a:t>
            </a:r>
            <a:r>
              <a:rPr lang="en-US" sz="1800" dirty="0" err="1" smtClean="0">
                <a:latin typeface="Arial" pitchFamily="34" charset="0"/>
                <a:cs typeface="Arial" pitchFamily="34" charset="0"/>
              </a:rPr>
              <a:t>Rt</a:t>
            </a:r>
            <a:r>
              <a:rPr lang="en-US" sz="1800" dirty="0" smtClean="0">
                <a:latin typeface="Arial" pitchFamily="34" charset="0"/>
                <a:cs typeface="Arial" pitchFamily="34" charset="0"/>
              </a:rPr>
              <a:t> side also while eating food was getting accumulated in Lt. side of mouth. Some times he had to use fingers to clear food from </a:t>
            </a:r>
            <a:r>
              <a:rPr lang="en-US" sz="1800" dirty="0">
                <a:latin typeface="Arial" pitchFamily="34" charset="0"/>
                <a:cs typeface="Arial" pitchFamily="34" charset="0"/>
              </a:rPr>
              <a:t>L</a:t>
            </a:r>
            <a:r>
              <a:rPr lang="en-US" sz="1800" dirty="0" smtClean="0">
                <a:latin typeface="Arial" pitchFamily="34" charset="0"/>
                <a:cs typeface="Arial" pitchFamily="34" charset="0"/>
              </a:rPr>
              <a:t>t side. Gradually saliva started drooling from </a:t>
            </a:r>
            <a:r>
              <a:rPr lang="en-US" sz="1800" dirty="0">
                <a:latin typeface="Arial" pitchFamily="34" charset="0"/>
                <a:cs typeface="Arial" pitchFamily="34" charset="0"/>
              </a:rPr>
              <a:t>L</a:t>
            </a:r>
            <a:r>
              <a:rPr lang="en-US" sz="1800" dirty="0" smtClean="0">
                <a:latin typeface="Arial" pitchFamily="34" charset="0"/>
                <a:cs typeface="Arial" pitchFamily="34" charset="0"/>
              </a:rPr>
              <a:t>t angle of mouth at rest also.</a:t>
            </a:r>
          </a:p>
          <a:p>
            <a:r>
              <a:rPr lang="en-US" sz="1800" dirty="0" smtClean="0">
                <a:latin typeface="Arial" pitchFamily="34" charset="0"/>
                <a:cs typeface="Arial" pitchFamily="34" charset="0"/>
              </a:rPr>
              <a:t> 	He started experiencing difficulty in speaking and articulating words.</a:t>
            </a:r>
          </a:p>
          <a:p>
            <a:pPr marL="0" indent="0">
              <a:buNone/>
            </a:pPr>
            <a:r>
              <a:rPr lang="en-US" sz="1800" dirty="0">
                <a:latin typeface="Arial" pitchFamily="34" charset="0"/>
                <a:cs typeface="Arial" pitchFamily="34" charset="0"/>
              </a:rPr>
              <a:t> </a:t>
            </a:r>
            <a:r>
              <a:rPr lang="en-US" sz="1800" dirty="0" smtClean="0">
                <a:latin typeface="Arial" pitchFamily="34" charset="0"/>
                <a:cs typeface="Arial" pitchFamily="34" charset="0"/>
              </a:rPr>
              <a:t>     and noticed decreased  taste sensation on left side.</a:t>
            </a:r>
          </a:p>
          <a:p>
            <a:r>
              <a:rPr lang="en-US" sz="1800" dirty="0" smtClean="0">
                <a:latin typeface="Arial" pitchFamily="34" charset="0"/>
                <a:cs typeface="Arial" pitchFamily="34" charset="0"/>
              </a:rPr>
              <a:t>No h/o  Abnormal involuntary movements of face.</a:t>
            </a:r>
          </a:p>
          <a:p>
            <a:endParaRPr lang="en-US" sz="1800" dirty="0">
              <a:latin typeface="Arial" pitchFamily="34" charset="0"/>
              <a:cs typeface="Arial" pitchFamily="34" charset="0"/>
            </a:endParaRPr>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3756520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6019800"/>
          </a:xfrm>
        </p:spPr>
        <p:txBody>
          <a:bodyPr>
            <a:normAutofit/>
          </a:bodyPr>
          <a:lstStyle/>
          <a:p>
            <a:pPr marL="0" indent="0">
              <a:buNone/>
            </a:pPr>
            <a:r>
              <a:rPr lang="en-US" dirty="0" smtClean="0">
                <a:latin typeface="Arial" pitchFamily="34" charset="0"/>
                <a:cs typeface="Arial" pitchFamily="34" charset="0"/>
              </a:rPr>
              <a:t> 		   </a:t>
            </a:r>
            <a:r>
              <a:rPr lang="en-US" sz="1800" dirty="0" smtClean="0">
                <a:solidFill>
                  <a:srgbClr val="FF0000"/>
                </a:solidFill>
                <a:latin typeface="Arial" pitchFamily="34" charset="0"/>
                <a:cs typeface="Arial" pitchFamily="34" charset="0"/>
              </a:rPr>
              <a:t>No h/o</a:t>
            </a:r>
          </a:p>
          <a:p>
            <a:pPr marL="0" indent="0">
              <a:buNone/>
            </a:pPr>
            <a:r>
              <a:rPr lang="en-US" sz="1800" dirty="0" smtClean="0">
                <a:solidFill>
                  <a:srgbClr val="FF0000"/>
                </a:solidFill>
                <a:latin typeface="Arial" pitchFamily="34" charset="0"/>
                <a:cs typeface="Arial" pitchFamily="34" charset="0"/>
              </a:rPr>
              <a:t>                              </a:t>
            </a:r>
            <a:r>
              <a:rPr lang="en-US" sz="1800" b="1" dirty="0" err="1" smtClean="0">
                <a:solidFill>
                  <a:srgbClr val="FF0000"/>
                </a:solidFill>
                <a:latin typeface="Arial" pitchFamily="34" charset="0"/>
                <a:cs typeface="Arial" pitchFamily="34" charset="0"/>
              </a:rPr>
              <a:t>Supratentorial</a:t>
            </a:r>
            <a:r>
              <a:rPr lang="en-US" sz="1800" b="1" dirty="0" smtClean="0">
                <a:solidFill>
                  <a:srgbClr val="FF0000"/>
                </a:solidFill>
                <a:latin typeface="Arial" pitchFamily="34" charset="0"/>
                <a:cs typeface="Arial" pitchFamily="34" charset="0"/>
              </a:rPr>
              <a:t> - </a:t>
            </a:r>
          </a:p>
          <a:p>
            <a:r>
              <a:rPr lang="en-US" sz="1800" dirty="0" smtClean="0">
                <a:latin typeface="Arial" pitchFamily="34" charset="0"/>
                <a:cs typeface="Arial" pitchFamily="34" charset="0"/>
              </a:rPr>
              <a:t>Impaired memory, intellect and comprehension.</a:t>
            </a:r>
          </a:p>
          <a:p>
            <a:r>
              <a:rPr lang="en-US" sz="1800" dirty="0" smtClean="0">
                <a:latin typeface="Arial" pitchFamily="34" charset="0"/>
                <a:cs typeface="Arial" pitchFamily="34" charset="0"/>
              </a:rPr>
              <a:t>Convulsions.</a:t>
            </a:r>
          </a:p>
          <a:p>
            <a:pPr marL="0" indent="0">
              <a:buNone/>
            </a:pPr>
            <a:r>
              <a:rPr lang="en-US" sz="1800" dirty="0" smtClean="0">
                <a:latin typeface="Arial" pitchFamily="34" charset="0"/>
                <a:cs typeface="Arial" pitchFamily="34" charset="0"/>
              </a:rPr>
              <a:t>                       </a:t>
            </a:r>
          </a:p>
          <a:p>
            <a:pPr marL="0" indent="0">
              <a:buNone/>
            </a:pPr>
            <a:r>
              <a:rPr lang="en-US" sz="1800" dirty="0" smtClean="0">
                <a:latin typeface="Arial" pitchFamily="34" charset="0"/>
                <a:cs typeface="Arial" pitchFamily="34" charset="0"/>
              </a:rPr>
              <a:t>                              </a:t>
            </a:r>
            <a:r>
              <a:rPr lang="en-US" sz="1800" b="1" dirty="0" smtClean="0">
                <a:solidFill>
                  <a:srgbClr val="FF0000"/>
                </a:solidFill>
                <a:latin typeface="Arial" pitchFamily="34" charset="0"/>
                <a:cs typeface="Arial" pitchFamily="34" charset="0"/>
              </a:rPr>
              <a:t>Cranial nerves -</a:t>
            </a:r>
          </a:p>
          <a:p>
            <a:r>
              <a:rPr lang="en-US" sz="1800" dirty="0">
                <a:latin typeface="Arial" pitchFamily="34" charset="0"/>
                <a:cs typeface="Arial" pitchFamily="34" charset="0"/>
              </a:rPr>
              <a:t>D</a:t>
            </a:r>
            <a:r>
              <a:rPr lang="en-US" sz="1800" dirty="0" smtClean="0">
                <a:latin typeface="Arial" pitchFamily="34" charset="0"/>
                <a:cs typeface="Arial" pitchFamily="34" charset="0"/>
              </a:rPr>
              <a:t>ecrease smell sensation</a:t>
            </a:r>
          </a:p>
          <a:p>
            <a:r>
              <a:rPr lang="en-US" sz="1800" dirty="0" smtClean="0">
                <a:latin typeface="Arial" pitchFamily="34" charset="0"/>
                <a:cs typeface="Arial" pitchFamily="34" charset="0"/>
              </a:rPr>
              <a:t>Abnormal deviation of eyeballs, drooping of eyelid.</a:t>
            </a:r>
          </a:p>
          <a:p>
            <a:r>
              <a:rPr lang="en-US" sz="1800" dirty="0" smtClean="0">
                <a:latin typeface="Arial" pitchFamily="34" charset="0"/>
                <a:cs typeface="Arial" pitchFamily="34" charset="0"/>
              </a:rPr>
              <a:t>Loss of sensation over face, difficulty in chewing, shock like sensation over  	face during chewing, brushing etc.</a:t>
            </a:r>
          </a:p>
          <a:p>
            <a:r>
              <a:rPr lang="en-US" sz="1800" dirty="0" smtClean="0">
                <a:latin typeface="Arial" pitchFamily="34" charset="0"/>
                <a:cs typeface="Arial" pitchFamily="34" charset="0"/>
              </a:rPr>
              <a:t>Nasal regurgitation of </a:t>
            </a:r>
            <a:r>
              <a:rPr lang="en-US" sz="1800" dirty="0" err="1" smtClean="0">
                <a:latin typeface="Arial" pitchFamily="34" charset="0"/>
                <a:cs typeface="Arial" pitchFamily="34" charset="0"/>
              </a:rPr>
              <a:t>water,difficulty</a:t>
            </a:r>
            <a:r>
              <a:rPr lang="en-US" sz="1800" dirty="0" smtClean="0">
                <a:latin typeface="Arial" pitchFamily="34" charset="0"/>
                <a:cs typeface="Arial" pitchFamily="34" charset="0"/>
              </a:rPr>
              <a:t> in swallowing food, hoarseness of 	voice.</a:t>
            </a:r>
          </a:p>
          <a:p>
            <a:r>
              <a:rPr lang="en-US" sz="1800" dirty="0" smtClean="0">
                <a:latin typeface="Arial" pitchFamily="34" charset="0"/>
                <a:cs typeface="Arial" pitchFamily="34" charset="0"/>
              </a:rPr>
              <a:t>Difficulty in raising arm above shoulder, turning neck sideways. </a:t>
            </a:r>
          </a:p>
          <a:p>
            <a:r>
              <a:rPr lang="en-US" sz="1800" dirty="0" smtClean="0">
                <a:latin typeface="Arial" pitchFamily="34" charset="0"/>
                <a:cs typeface="Arial" pitchFamily="34" charset="0"/>
              </a:rPr>
              <a:t>Difficulty in moving tongue, abnormal  tongue movements at rest</a:t>
            </a:r>
          </a:p>
          <a:p>
            <a:endParaRPr lang="en-US" sz="1800" dirty="0"/>
          </a:p>
        </p:txBody>
      </p:sp>
      <p:sp>
        <p:nvSpPr>
          <p:cNvPr id="2" name="Title 1"/>
          <p:cNvSpPr>
            <a:spLocks noGrp="1"/>
          </p:cNvSpPr>
          <p:nvPr>
            <p:ph type="title"/>
          </p:nvPr>
        </p:nvSpPr>
        <p:spPr>
          <a:xfrm>
            <a:off x="457200" y="0"/>
            <a:ext cx="8229600" cy="838200"/>
          </a:xfrm>
        </p:spPr>
        <p:txBody>
          <a:bodyPr/>
          <a:lstStyle/>
          <a:p>
            <a:r>
              <a:rPr lang="en-US" dirty="0" smtClean="0"/>
              <a:t>Negative history - </a:t>
            </a:r>
            <a:endParaRPr lang="en-US" dirty="0"/>
          </a:p>
        </p:txBody>
      </p:sp>
    </p:spTree>
    <p:extLst>
      <p:ext uri="{BB962C8B-B14F-4D97-AF65-F5344CB8AC3E}">
        <p14:creationId xmlns:p14="http://schemas.microsoft.com/office/powerpoint/2010/main" val="297372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1000"/>
                                        <p:tgtEl>
                                          <p:spTgt spid="3">
                                            <p:txEl>
                                              <p:pRg st="8" end="8"/>
                                            </p:txEl>
                                          </p:spTgt>
                                        </p:tgtEl>
                                      </p:cBhvr>
                                    </p:animEffect>
                                    <p:anim calcmode="lin" valueType="num">
                                      <p:cBhvr>
                                        <p:cTn id="4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1000"/>
                                        <p:tgtEl>
                                          <p:spTgt spid="3">
                                            <p:txEl>
                                              <p:pRg st="9" end="9"/>
                                            </p:txEl>
                                          </p:spTgt>
                                        </p:tgtEl>
                                      </p:cBhvr>
                                    </p:animEffect>
                                    <p:anim calcmode="lin" valueType="num">
                                      <p:cBhvr>
                                        <p:cTn id="4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1000"/>
                                        <p:tgtEl>
                                          <p:spTgt spid="3">
                                            <p:txEl>
                                              <p:pRg st="10" end="10"/>
                                            </p:txEl>
                                          </p:spTgt>
                                        </p:tgtEl>
                                      </p:cBhvr>
                                    </p:animEffect>
                                    <p:anim calcmode="lin" valueType="num">
                                      <p:cBhvr>
                                        <p:cTn id="5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Effect transition="in" filter="fade">
                                      <p:cBhvr>
                                        <p:cTn id="58" dur="1000"/>
                                        <p:tgtEl>
                                          <p:spTgt spid="3">
                                            <p:txEl>
                                              <p:pRg st="11" end="11"/>
                                            </p:txEl>
                                          </p:spTgt>
                                        </p:tgtEl>
                                      </p:cBhvr>
                                    </p:animEffect>
                                    <p:anim calcmode="lin" valueType="num">
                                      <p:cBhvr>
                                        <p:cTn id="5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731</TotalTime>
  <Words>774</Words>
  <Application>Microsoft Office PowerPoint</Application>
  <PresentationFormat>On-screen Show (4:3)</PresentationFormat>
  <Paragraphs>208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LONG CASE PRESENTATION  </vt:lpstr>
      <vt:lpstr>PowerPoint Presentation</vt:lpstr>
      <vt:lpstr>CHIEF COMPLAINTS - </vt:lpstr>
      <vt:lpstr>PowerPoint Presentation</vt:lpstr>
      <vt:lpstr>PowerPoint Presentation</vt:lpstr>
      <vt:lpstr>PowerPoint Presentation</vt:lpstr>
      <vt:lpstr>PowerPoint Presentation</vt:lpstr>
      <vt:lpstr>PowerPoint Presentation</vt:lpstr>
      <vt:lpstr>Negative history - </vt:lpstr>
      <vt:lpstr>PowerPoint Presentation</vt:lpstr>
      <vt:lpstr>Provisional diagnosis.</vt:lpstr>
      <vt:lpstr>PowerPoint Presentation</vt:lpstr>
      <vt:lpstr>General examinations - </vt:lpstr>
      <vt:lpstr>CNS  - </vt:lpstr>
      <vt:lpstr>Cranial nerves - </vt:lpstr>
      <vt:lpstr>PowerPoint Presentation</vt:lpstr>
      <vt:lpstr>5 th nerve</vt:lpstr>
      <vt:lpstr>7 th narve - </vt:lpstr>
      <vt:lpstr>8 th nerve –  COCHLEAR DIVISION </vt:lpstr>
      <vt:lpstr>Vestibular division - </vt:lpstr>
      <vt:lpstr>   9/10/11</vt:lpstr>
      <vt:lpstr>Cerebellar signs –  </vt:lpstr>
      <vt:lpstr>PowerPoint Presentation</vt:lpstr>
      <vt:lpstr>PowerPoint Presentation</vt:lpstr>
      <vt:lpstr>Investigations –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CASE PRESENTATION - </dc:title>
  <dc:creator>Pravin</dc:creator>
  <cp:lastModifiedBy>Pravin</cp:lastModifiedBy>
  <cp:revision>116</cp:revision>
  <dcterms:created xsi:type="dcterms:W3CDTF">2016-01-28T03:20:07Z</dcterms:created>
  <dcterms:modified xsi:type="dcterms:W3CDTF">2016-01-30T02:21:37Z</dcterms:modified>
</cp:coreProperties>
</file>